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0"/>
  </p:notesMasterIdLst>
  <p:sldIdLst>
    <p:sldId id="256" r:id="rId2"/>
    <p:sldId id="570" r:id="rId3"/>
    <p:sldId id="260" r:id="rId4"/>
    <p:sldId id="259" r:id="rId5"/>
    <p:sldId id="577" r:id="rId6"/>
    <p:sldId id="262" r:id="rId7"/>
    <p:sldId id="263" r:id="rId8"/>
    <p:sldId id="264" r:id="rId9"/>
    <p:sldId id="578" r:id="rId10"/>
    <p:sldId id="579" r:id="rId11"/>
    <p:sldId id="265" r:id="rId12"/>
    <p:sldId id="491" r:id="rId13"/>
    <p:sldId id="580" r:id="rId14"/>
    <p:sldId id="571" r:id="rId15"/>
    <p:sldId id="576" r:id="rId16"/>
    <p:sldId id="574" r:id="rId17"/>
    <p:sldId id="575" r:id="rId18"/>
    <p:sldId id="568" r:id="rId19"/>
  </p:sldIdLst>
  <p:sldSz cx="9144000" cy="6858000" type="screen4x3"/>
  <p:notesSz cx="6735763" cy="9866313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Corbel" panose="020B0503020204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2881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D91611"/>
    <a:srgbClr val="0079C1"/>
    <a:srgbClr val="71B544"/>
    <a:srgbClr val="EA0000"/>
    <a:srgbClr val="C00000"/>
    <a:srgbClr val="EE2A24"/>
    <a:srgbClr val="00A94F"/>
    <a:srgbClr val="12B2EB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2" autoAdjust="0"/>
    <p:restoredTop sz="95781" autoAdjust="0"/>
  </p:normalViewPr>
  <p:slideViewPr>
    <p:cSldViewPr snapToGrid="0">
      <p:cViewPr varScale="1">
        <p:scale>
          <a:sx n="110" d="100"/>
          <a:sy n="110" d="100"/>
        </p:scale>
        <p:origin x="1968" y="184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94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50" tIns="45525" rIns="91050" bIns="455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4762" y="0"/>
            <a:ext cx="29194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50" tIns="45525" rIns="91050" bIns="455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7763" y="1233488"/>
            <a:ext cx="4440237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100" y="4748212"/>
            <a:ext cx="5389562" cy="388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50" tIns="45525" rIns="91050" bIns="455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1012"/>
            <a:ext cx="29194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50" tIns="45525" rIns="91050" bIns="455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4762" y="9371012"/>
            <a:ext cx="29194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50" tIns="45525" rIns="91050" bIns="455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88625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73100" y="4748212"/>
            <a:ext cx="5389562" cy="3884612"/>
          </a:xfrm>
          <a:prstGeom prst="rect">
            <a:avLst/>
          </a:prstGeom>
        </p:spPr>
        <p:txBody>
          <a:bodyPr spcFirstLastPara="1" wrap="square" lIns="91050" tIns="45525" rIns="91050" bIns="45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2803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:notes"/>
          <p:cNvSpPr txBox="1">
            <a:spLocks noGrp="1"/>
          </p:cNvSpPr>
          <p:nvPr>
            <p:ph type="body" idx="1"/>
          </p:nvPr>
        </p:nvSpPr>
        <p:spPr>
          <a:xfrm>
            <a:off x="673100" y="4748212"/>
            <a:ext cx="5389562" cy="3884612"/>
          </a:xfrm>
          <a:prstGeom prst="rect">
            <a:avLst/>
          </a:prstGeom>
        </p:spPr>
        <p:txBody>
          <a:bodyPr spcFirstLastPara="1" wrap="square" lIns="91050" tIns="45525" rIns="91050" bIns="45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5409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11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73100" y="4748212"/>
            <a:ext cx="5389562" cy="3884612"/>
          </a:xfrm>
          <a:prstGeom prst="rect">
            <a:avLst/>
          </a:prstGeom>
        </p:spPr>
        <p:txBody>
          <a:bodyPr spcFirstLastPara="1" wrap="square" lIns="91050" tIns="45525" rIns="91050" bIns="45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1652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1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73100" y="4748212"/>
            <a:ext cx="5389562" cy="3884612"/>
          </a:xfrm>
          <a:prstGeom prst="rect">
            <a:avLst/>
          </a:prstGeom>
        </p:spPr>
        <p:txBody>
          <a:bodyPr spcFirstLastPara="1" wrap="square" lIns="91050" tIns="45525" rIns="91050" bIns="45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8807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 txBox="1">
            <a:spLocks noGrp="1"/>
          </p:cNvSpPr>
          <p:nvPr>
            <p:ph type="body" idx="1"/>
          </p:nvPr>
        </p:nvSpPr>
        <p:spPr>
          <a:xfrm>
            <a:off x="673100" y="4748212"/>
            <a:ext cx="5389562" cy="3884612"/>
          </a:xfrm>
          <a:prstGeom prst="rect">
            <a:avLst/>
          </a:prstGeom>
        </p:spPr>
        <p:txBody>
          <a:bodyPr spcFirstLastPara="1" wrap="square" lIns="91050" tIns="45525" rIns="91050" bIns="45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6483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:notes"/>
          <p:cNvSpPr txBox="1">
            <a:spLocks noGrp="1"/>
          </p:cNvSpPr>
          <p:nvPr>
            <p:ph type="body" idx="1"/>
          </p:nvPr>
        </p:nvSpPr>
        <p:spPr>
          <a:xfrm>
            <a:off x="673100" y="4748212"/>
            <a:ext cx="5389562" cy="3884612"/>
          </a:xfrm>
          <a:prstGeom prst="rect">
            <a:avLst/>
          </a:prstGeom>
        </p:spPr>
        <p:txBody>
          <a:bodyPr spcFirstLastPara="1" wrap="square" lIns="91050" tIns="45525" rIns="91050" bIns="45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398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 txBox="1">
            <a:spLocks noGrp="1"/>
          </p:cNvSpPr>
          <p:nvPr>
            <p:ph type="body" idx="1"/>
          </p:nvPr>
        </p:nvSpPr>
        <p:spPr>
          <a:xfrm>
            <a:off x="673100" y="4748212"/>
            <a:ext cx="5389562" cy="3884612"/>
          </a:xfrm>
          <a:prstGeom prst="rect">
            <a:avLst/>
          </a:prstGeom>
        </p:spPr>
        <p:txBody>
          <a:bodyPr spcFirstLastPara="1" wrap="square" lIns="91050" tIns="45525" rIns="91050" bIns="45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2463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:notes"/>
          <p:cNvSpPr txBox="1">
            <a:spLocks noGrp="1"/>
          </p:cNvSpPr>
          <p:nvPr>
            <p:ph type="body" idx="1"/>
          </p:nvPr>
        </p:nvSpPr>
        <p:spPr>
          <a:xfrm>
            <a:off x="673100" y="4748212"/>
            <a:ext cx="5389562" cy="3884612"/>
          </a:xfrm>
          <a:prstGeom prst="rect">
            <a:avLst/>
          </a:prstGeom>
        </p:spPr>
        <p:txBody>
          <a:bodyPr spcFirstLastPara="1" wrap="square" lIns="91050" tIns="45525" rIns="91050" bIns="45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9700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 txBox="1">
            <a:spLocks noGrp="1"/>
          </p:cNvSpPr>
          <p:nvPr>
            <p:ph type="body" idx="1"/>
          </p:nvPr>
        </p:nvSpPr>
        <p:spPr>
          <a:xfrm>
            <a:off x="673100" y="4748212"/>
            <a:ext cx="5389562" cy="3884612"/>
          </a:xfrm>
          <a:prstGeom prst="rect">
            <a:avLst/>
          </a:prstGeom>
        </p:spPr>
        <p:txBody>
          <a:bodyPr spcFirstLastPara="1" wrap="square" lIns="91050" tIns="45525" rIns="91050" bIns="45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1166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:notes"/>
          <p:cNvSpPr txBox="1">
            <a:spLocks noGrp="1"/>
          </p:cNvSpPr>
          <p:nvPr>
            <p:ph type="body" idx="1"/>
          </p:nvPr>
        </p:nvSpPr>
        <p:spPr>
          <a:xfrm>
            <a:off x="673100" y="4748212"/>
            <a:ext cx="5389562" cy="3884612"/>
          </a:xfrm>
          <a:prstGeom prst="rect">
            <a:avLst/>
          </a:prstGeom>
        </p:spPr>
        <p:txBody>
          <a:bodyPr spcFirstLastPara="1" wrap="square" lIns="91050" tIns="45525" rIns="91050" bIns="45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9402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:notes"/>
          <p:cNvSpPr txBox="1">
            <a:spLocks noGrp="1"/>
          </p:cNvSpPr>
          <p:nvPr>
            <p:ph type="body" idx="1"/>
          </p:nvPr>
        </p:nvSpPr>
        <p:spPr>
          <a:xfrm>
            <a:off x="673100" y="4748212"/>
            <a:ext cx="5389562" cy="3884612"/>
          </a:xfrm>
          <a:prstGeom prst="rect">
            <a:avLst/>
          </a:prstGeom>
        </p:spPr>
        <p:txBody>
          <a:bodyPr spcFirstLastPara="1" wrap="square" lIns="91050" tIns="45525" rIns="91050" bIns="45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499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:notes"/>
          <p:cNvSpPr txBox="1">
            <a:spLocks noGrp="1"/>
          </p:cNvSpPr>
          <p:nvPr>
            <p:ph type="body" idx="1"/>
          </p:nvPr>
        </p:nvSpPr>
        <p:spPr>
          <a:xfrm>
            <a:off x="673100" y="4748212"/>
            <a:ext cx="5389562" cy="3884612"/>
          </a:xfrm>
          <a:prstGeom prst="rect">
            <a:avLst/>
          </a:prstGeom>
        </p:spPr>
        <p:txBody>
          <a:bodyPr spcFirstLastPara="1" wrap="square" lIns="91050" tIns="45525" rIns="91050" bIns="45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11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sz="105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45468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8827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5929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1846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AEBD3-053E-4E01-8CDA-1E087128398B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9A39-5CEB-4D9B-90DE-D5B860C30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67227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sz="105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201408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1828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9676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4304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3355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9101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05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184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med">
    <p:fade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s.gov.ru/ru/contact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80" y="1834987"/>
            <a:ext cx="4762500" cy="3598333"/>
          </a:xfrm>
          <a:prstGeom prst="rect">
            <a:avLst/>
          </a:prstGeom>
        </p:spPr>
      </p:pic>
      <p:sp>
        <p:nvSpPr>
          <p:cNvPr id="269" name="Google Shape;269;p21"/>
          <p:cNvSpPr txBox="1"/>
          <p:nvPr/>
        </p:nvSpPr>
        <p:spPr>
          <a:xfrm>
            <a:off x="180639" y="5924315"/>
            <a:ext cx="3433481" cy="69603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204797">
              <a:buClr>
                <a:srgbClr val="FF0000"/>
              </a:buClr>
              <a:buSzPts val="1800"/>
            </a:pPr>
            <a:r>
              <a:rPr lang="ru-RU" sz="11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Заведующий кафедрой</a:t>
            </a:r>
            <a:endParaRPr sz="1125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orbel"/>
              <a:cs typeface="Calibri" panose="020F0502020204030204" pitchFamily="34" charset="0"/>
              <a:sym typeface="Corbel"/>
            </a:endParaRPr>
          </a:p>
          <a:p>
            <a:pPr marL="204797">
              <a:buClr>
                <a:srgbClr val="FF0000"/>
              </a:buClr>
              <a:buSzPts val="1800"/>
            </a:pPr>
            <a:r>
              <a: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✓ </a:t>
            </a:r>
            <a:r>
              <a:rPr lang="ru-RU" sz="112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Радин</a:t>
            </a:r>
            <a:r>
              <a:rPr lang="ru-RU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 Юрий Анатольевич</a:t>
            </a:r>
            <a:endParaRPr sz="1125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orbel"/>
              <a:cs typeface="Calibri" panose="020F0502020204030204" pitchFamily="34" charset="0"/>
              <a:sym typeface="Corbel"/>
            </a:endParaRPr>
          </a:p>
          <a:p>
            <a:pPr marL="204797">
              <a:buClr>
                <a:srgbClr val="FF0000"/>
              </a:buClr>
              <a:buSzPts val="1800"/>
            </a:pPr>
            <a:r>
              <a: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✉</a:t>
            </a:r>
            <a:r>
              <a:rPr lang="ru-RU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 </a:t>
            </a:r>
            <a:r>
              <a: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</a:rPr>
              <a:t>radin-yua@rudn.ru</a:t>
            </a:r>
            <a:endParaRPr sz="1125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orbel"/>
              <a:cs typeface="Calibri" panose="020F0502020204030204" pitchFamily="34" charset="0"/>
            </a:endParaRPr>
          </a:p>
          <a:p>
            <a:pPr>
              <a:buClr>
                <a:srgbClr val="FF0000"/>
              </a:buClr>
              <a:buSzPts val="1800"/>
            </a:pPr>
            <a:endParaRPr sz="135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orbel"/>
              <a:cs typeface="Corbel"/>
              <a:sym typeface="Corbel"/>
            </a:endParaRPr>
          </a:p>
          <a:p>
            <a:pPr>
              <a:buClr>
                <a:srgbClr val="FF0000"/>
              </a:buClr>
              <a:buSzPts val="1800"/>
            </a:pP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orbel"/>
                <a:sym typeface="Corbel"/>
              </a:rPr>
              <a:t> 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Google Shape;104;p14"/>
          <p:cNvSpPr txBox="1"/>
          <p:nvPr/>
        </p:nvSpPr>
        <p:spPr>
          <a:xfrm>
            <a:off x="0" y="719"/>
            <a:ext cx="9144000" cy="1183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 dirty="0">
              <a:solidFill>
                <a:srgbClr val="23735D"/>
              </a:solidFill>
              <a:latin typeface="Century Gothic" panose="020B0502020202020204" pitchFamily="34" charset="0"/>
              <a:ea typeface="Corbel"/>
              <a:cs typeface="Corbel"/>
              <a:sym typeface="Corbel"/>
            </a:endParaRPr>
          </a:p>
        </p:txBody>
      </p:sp>
      <p:sp>
        <p:nvSpPr>
          <p:cNvPr id="11" name="Google Shape;119;p14"/>
          <p:cNvSpPr txBox="1">
            <a:spLocks/>
          </p:cNvSpPr>
          <p:nvPr/>
        </p:nvSpPr>
        <p:spPr>
          <a:xfrm>
            <a:off x="288965" y="455543"/>
            <a:ext cx="8566070" cy="5548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defRPr/>
            </a:pPr>
            <a:r>
              <a:rPr lang="ru-RU" altLang="ru-RU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Базовая кафедра энергетического машиностроения </a:t>
            </a:r>
          </a:p>
        </p:txBody>
      </p:sp>
      <p:sp>
        <p:nvSpPr>
          <p:cNvPr id="12" name="Google Shape;126;p14"/>
          <p:cNvSpPr txBox="1"/>
          <p:nvPr/>
        </p:nvSpPr>
        <p:spPr>
          <a:xfrm>
            <a:off x="8487845" y="6448901"/>
            <a:ext cx="479822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>
              <a:buClr>
                <a:srgbClr val="21306A"/>
              </a:buClr>
              <a:buSzPts val="2000"/>
            </a:pPr>
            <a:r>
              <a:rPr lang="ru-RU" sz="2000" b="1" dirty="0">
                <a:solidFill>
                  <a:srgbClr val="21306A"/>
                </a:solidFill>
                <a:latin typeface="Century Gothic" panose="020B0502020202020204" pitchFamily="34" charset="0"/>
              </a:rPr>
              <a:t>10</a:t>
            </a:r>
            <a:endParaRPr sz="1400" b="1" dirty="0"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8965" y="1532280"/>
            <a:ext cx="2195199" cy="243348"/>
          </a:xfrm>
          <a:prstGeom prst="rect">
            <a:avLst/>
          </a:prstGeom>
          <a:solidFill>
            <a:srgbClr val="71B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Century Gothic" panose="020B0502020202020204" pitchFamily="34" charset="0"/>
                <a:cs typeface="Calibri" panose="020F0502020204030204" pitchFamily="34" charset="0"/>
              </a:rPr>
              <a:t>Направления подготовки: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94861" y="1938571"/>
            <a:ext cx="426017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5">
              <a:spcAft>
                <a:spcPts val="600"/>
              </a:spcAft>
              <a:buClr>
                <a:srgbClr val="903E00"/>
              </a:buClr>
              <a:buSzPts val="1800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Аспирантура:</a:t>
            </a:r>
          </a:p>
          <a:p>
            <a:pPr marL="42865">
              <a:spcAft>
                <a:spcPts val="600"/>
              </a:spcAft>
              <a:buClr>
                <a:srgbClr val="903E00"/>
              </a:buClr>
              <a:buSzPts val="1800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2.4 Энергетика и электротехники</a:t>
            </a:r>
          </a:p>
          <a:p>
            <a:pPr marL="42865">
              <a:spcAft>
                <a:spcPts val="600"/>
              </a:spcAft>
              <a:buClr>
                <a:srgbClr val="903E00"/>
              </a:buClr>
              <a:buSzPts val="1800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2.4.7 Турбомашины и поршневые двигатели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0D9EC0C-38F9-4BF0-A054-3FA0BB9F0449}"/>
              </a:ext>
            </a:extLst>
          </p:cNvPr>
          <p:cNvSpPr/>
          <p:nvPr/>
        </p:nvSpPr>
        <p:spPr>
          <a:xfrm>
            <a:off x="354077" y="1942963"/>
            <a:ext cx="419506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5">
              <a:spcAft>
                <a:spcPts val="600"/>
              </a:spcAft>
              <a:buClr>
                <a:srgbClr val="903E00"/>
              </a:buClr>
              <a:buSzPts val="1800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Магистратура:</a:t>
            </a:r>
          </a:p>
          <a:p>
            <a:pPr marL="42865">
              <a:spcAft>
                <a:spcPts val="600"/>
              </a:spcAft>
              <a:buClr>
                <a:srgbClr val="903E00"/>
              </a:buClr>
              <a:buSzPts val="1800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13.04.03 «Энергетическое машиностроение»: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358775" indent="-17145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Эксплуатация оборудования энергетических систем</a:t>
            </a:r>
          </a:p>
          <a:p>
            <a:pPr marL="358775" indent="-17145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Mechanical engineering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570250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"/>
          <p:cNvSpPr txBox="1"/>
          <p:nvPr/>
        </p:nvSpPr>
        <p:spPr>
          <a:xfrm>
            <a:off x="288965" y="5824312"/>
            <a:ext cx="3785888" cy="59227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>
              <a:buClr>
                <a:srgbClr val="FF0000"/>
              </a:buClr>
              <a:buSzPts val="1800"/>
            </a:pPr>
            <a:r>
              <a:rPr lang="ru-RU" sz="11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Д</a:t>
            </a:r>
            <a:r>
              <a:rPr lang="en-US" sz="1125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иректор</a:t>
            </a:r>
            <a:r>
              <a:rPr lang="en-US" sz="11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 </a:t>
            </a:r>
            <a:r>
              <a:rPr lang="en-US" sz="1125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департамента</a:t>
            </a:r>
            <a:r>
              <a:rPr lang="ru-RU" sz="11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 </a:t>
            </a:r>
            <a:r>
              <a:rPr lang="en-US" sz="1125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архитектуры</a:t>
            </a:r>
            <a:r>
              <a:rPr lang="en-US" sz="11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 </a:t>
            </a:r>
            <a:endParaRPr sz="1125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orbel"/>
              <a:cs typeface="Calibri" panose="020F0502020204030204" pitchFamily="34" charset="0"/>
              <a:sym typeface="Corbel"/>
            </a:endParaRPr>
          </a:p>
          <a:p>
            <a:pPr>
              <a:buClr>
                <a:srgbClr val="FF0000"/>
              </a:buClr>
              <a:buSzPts val="1800"/>
            </a:pPr>
            <a:r>
              <a: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✓ </a:t>
            </a:r>
            <a:r>
              <a:rPr lang="ru-RU" sz="112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Бик</a:t>
            </a:r>
            <a:r>
              <a:rPr lang="ru-RU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 Олег Витальевич</a:t>
            </a:r>
            <a:endParaRPr sz="1125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orbel"/>
              <a:cs typeface="Calibri" panose="020F0502020204030204" pitchFamily="34" charset="0"/>
              <a:sym typeface="Corbel"/>
            </a:endParaRPr>
          </a:p>
          <a:p>
            <a:pPr>
              <a:buClr>
                <a:srgbClr val="FF0000"/>
              </a:buClr>
              <a:buSzPts val="1800"/>
            </a:pPr>
            <a:r>
              <a: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✉</a:t>
            </a:r>
            <a:r>
              <a:rPr lang="ru-RU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 </a:t>
            </a:r>
            <a:r>
              <a: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</a:rPr>
              <a:t>bik-ov@rudn.ru</a:t>
            </a:r>
            <a:endParaRPr sz="1125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orbel"/>
              <a:cs typeface="Calibri" panose="020F0502020204030204" pitchFamily="34" charset="0"/>
              <a:sym typeface="Corbel"/>
            </a:endParaRPr>
          </a:p>
          <a:p>
            <a:pPr>
              <a:buClr>
                <a:srgbClr val="FF0000"/>
              </a:buClr>
              <a:buSzPts val="1800"/>
            </a:pP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orbel"/>
                <a:sym typeface="Corbel"/>
              </a:rPr>
              <a:t> 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77" name="Google Shape;277;p22"/>
          <p:cNvSpPr txBox="1"/>
          <p:nvPr/>
        </p:nvSpPr>
        <p:spPr>
          <a:xfrm>
            <a:off x="100015" y="1558044"/>
            <a:ext cx="8346375" cy="790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487" tIns="27244" rIns="54487" bIns="27244" anchor="t" anchorCtr="0">
            <a:noAutofit/>
          </a:bodyPr>
          <a:lstStyle/>
          <a:p>
            <a:pPr marL="257186" indent="-214322">
              <a:buClr>
                <a:srgbClr val="C00000"/>
              </a:buClr>
              <a:buSzPts val="1800"/>
              <a:buFont typeface="Wingdings" panose="05000000000000000000" pitchFamily="2" charset="2"/>
              <a:buChar char="Ø"/>
            </a:pPr>
            <a:endParaRPr sz="9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9" name="Google Shape;279;p22"/>
          <p:cNvSpPr txBox="1"/>
          <p:nvPr/>
        </p:nvSpPr>
        <p:spPr>
          <a:xfrm>
            <a:off x="4107180" y="1936346"/>
            <a:ext cx="4380665" cy="2094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487" tIns="27244" rIns="54487" bIns="27244" anchor="t" anchorCtr="0">
            <a:noAutofit/>
          </a:bodyPr>
          <a:lstStyle/>
          <a:p>
            <a:pPr marL="42865">
              <a:lnSpc>
                <a:spcPct val="120000"/>
              </a:lnSpc>
              <a:buClr>
                <a:srgbClr val="C00000"/>
              </a:buClr>
              <a:buSzPts val="1800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Магистратура:</a:t>
            </a:r>
          </a:p>
          <a:p>
            <a:pPr marL="42865">
              <a:lnSpc>
                <a:spcPct val="120000"/>
              </a:lnSpc>
              <a:buClr>
                <a:srgbClr val="C00000"/>
              </a:buClr>
              <a:buSzPts val="1800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07.04.0</a:t>
            </a:r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1</a:t>
            </a:r>
            <a:r>
              <a:rPr lang="ru-RU" sz="1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«Архитектура» </a:t>
            </a:r>
          </a:p>
          <a:p>
            <a:pPr marL="214315" indent="-171450">
              <a:lnSpc>
                <a:spcPct val="120000"/>
              </a:lnSpc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Архитектура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жилых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общественных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b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и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промышленных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зданий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42865">
              <a:lnSpc>
                <a:spcPct val="120000"/>
              </a:lnSpc>
              <a:buClr>
                <a:schemeClr val="tx1">
                  <a:lumMod val="65000"/>
                  <a:lumOff val="35000"/>
                </a:schemeClr>
              </a:buClr>
              <a:buSzPts val="1800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07.04.03 «Дизайн архитектурной среды» </a:t>
            </a:r>
          </a:p>
          <a:p>
            <a:pPr marL="214315" indent="-171450">
              <a:lnSpc>
                <a:spcPct val="120000"/>
              </a:lnSpc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Параметрический дизайн в архитектурной среде</a:t>
            </a:r>
          </a:p>
          <a:p>
            <a:pPr marL="42865">
              <a:lnSpc>
                <a:spcPct val="120000"/>
              </a:lnSpc>
              <a:buClr>
                <a:schemeClr val="tx1">
                  <a:lumMod val="65000"/>
                  <a:lumOff val="35000"/>
                </a:schemeClr>
              </a:buClr>
              <a:buSzPts val="1800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  <a:sym typeface="Calibri"/>
              </a:rPr>
              <a:t>07.04.02 «Реконструкция и реставрация архитектурного наследия»</a:t>
            </a:r>
          </a:p>
          <a:p>
            <a:pPr marL="42865">
              <a:lnSpc>
                <a:spcPct val="120000"/>
              </a:lnSpc>
              <a:buClr>
                <a:schemeClr val="tx1">
                  <a:lumMod val="65000"/>
                  <a:lumOff val="35000"/>
                </a:schemeClr>
              </a:buClr>
              <a:buSzPts val="1800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  <a:sym typeface="Calibri"/>
              </a:rPr>
              <a:t>    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  <a:sym typeface="Calibri"/>
              </a:rPr>
              <a:t>Архитектура историко-культурных объектов</a:t>
            </a:r>
          </a:p>
          <a:p>
            <a:pPr marL="42865">
              <a:lnSpc>
                <a:spcPct val="120000"/>
              </a:lnSpc>
              <a:buClr>
                <a:srgbClr val="C00000"/>
              </a:buClr>
              <a:buSzPts val="1800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42865">
              <a:lnSpc>
                <a:spcPct val="120000"/>
              </a:lnSpc>
              <a:buClr>
                <a:srgbClr val="C00000"/>
              </a:buClr>
              <a:buSzPts val="1800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Аспирантура:</a:t>
            </a:r>
          </a:p>
          <a:p>
            <a:pPr marL="42865">
              <a:lnSpc>
                <a:spcPct val="120000"/>
              </a:lnSpc>
              <a:buClr>
                <a:srgbClr val="C00000"/>
              </a:buClr>
              <a:buSzPts val="1800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2.1 «Строительство и архитектура»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Calibri"/>
              <a:sym typeface="Calibri"/>
            </a:endParaRPr>
          </a:p>
          <a:p>
            <a:pPr marL="215900">
              <a:lnSpc>
                <a:spcPct val="120000"/>
              </a:lnSpc>
              <a:buClr>
                <a:schemeClr val="tx1">
                  <a:lumMod val="65000"/>
                  <a:lumOff val="35000"/>
                </a:schemeClr>
              </a:buClr>
              <a:buSzPts val="1800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2.1.12 Архитектура зданий и сооружений. Творческие концепции архитектурной деятельности</a:t>
            </a:r>
          </a:p>
          <a:p>
            <a:pPr marL="42865">
              <a:lnSpc>
                <a:spcPct val="120000"/>
              </a:lnSpc>
              <a:buClr>
                <a:schemeClr val="tx1">
                  <a:lumMod val="65000"/>
                  <a:lumOff val="35000"/>
                </a:schemeClr>
              </a:buClr>
              <a:buSzPts val="1800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sp>
        <p:nvSpPr>
          <p:cNvPr id="11" name="Google Shape;104;p14"/>
          <p:cNvSpPr txBox="1"/>
          <p:nvPr/>
        </p:nvSpPr>
        <p:spPr>
          <a:xfrm>
            <a:off x="0" y="719"/>
            <a:ext cx="9144000" cy="1183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 dirty="0">
              <a:solidFill>
                <a:srgbClr val="23735D"/>
              </a:solidFill>
              <a:latin typeface="Century Gothic" panose="020B0502020202020204" pitchFamily="34" charset="0"/>
              <a:ea typeface="Corbel"/>
              <a:cs typeface="Corbel"/>
              <a:sym typeface="Corbel"/>
            </a:endParaRPr>
          </a:p>
        </p:txBody>
      </p:sp>
      <p:sp>
        <p:nvSpPr>
          <p:cNvPr id="12" name="Google Shape;119;p14"/>
          <p:cNvSpPr txBox="1">
            <a:spLocks/>
          </p:cNvSpPr>
          <p:nvPr/>
        </p:nvSpPr>
        <p:spPr>
          <a:xfrm>
            <a:off x="288965" y="416214"/>
            <a:ext cx="7997428" cy="5548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defRPr/>
            </a:pPr>
            <a:r>
              <a:rPr lang="en-US" sz="24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Департамент</a:t>
            </a:r>
            <a:r>
              <a:rPr lang="en-US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архитектуры</a:t>
            </a:r>
            <a:endParaRPr lang="ru-RU" altLang="ru-RU" sz="24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4" name="Google Shape;126;p14"/>
          <p:cNvSpPr txBox="1"/>
          <p:nvPr/>
        </p:nvSpPr>
        <p:spPr>
          <a:xfrm>
            <a:off x="8487845" y="6448901"/>
            <a:ext cx="479822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>
              <a:buClr>
                <a:srgbClr val="21306A"/>
              </a:buClr>
              <a:buSzPts val="2000"/>
            </a:pPr>
            <a:r>
              <a:rPr lang="ru-RU" sz="2000" b="1" dirty="0">
                <a:solidFill>
                  <a:srgbClr val="21306A"/>
                </a:solidFill>
                <a:latin typeface="Century Gothic" panose="020B0502020202020204" pitchFamily="34" charset="0"/>
              </a:rPr>
              <a:t>11</a:t>
            </a:r>
            <a:endParaRPr sz="1400" b="1" dirty="0"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07181" y="1546751"/>
            <a:ext cx="2229123" cy="243349"/>
          </a:xfrm>
          <a:prstGeom prst="rect">
            <a:avLst/>
          </a:prstGeom>
          <a:solidFill>
            <a:srgbClr val="71B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Century Gothic" panose="020B0502020202020204" pitchFamily="34" charset="0"/>
                <a:cs typeface="Calibri" panose="020F0502020204030204" pitchFamily="34" charset="0"/>
              </a:rPr>
              <a:t>Направления подготовки</a:t>
            </a:r>
            <a:r>
              <a:rPr lang="ru-RU" sz="1200" dirty="0"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4" r="20852"/>
          <a:stretch/>
        </p:blipFill>
        <p:spPr>
          <a:xfrm>
            <a:off x="288965" y="1457573"/>
            <a:ext cx="3238500" cy="400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3832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5FD8614-9DED-4609-8B47-F7B9C04A1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1869816"/>
            <a:ext cx="5448280" cy="3364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Google Shape;119;p14"/>
          <p:cNvSpPr txBox="1">
            <a:spLocks noGrp="1"/>
          </p:cNvSpPr>
          <p:nvPr>
            <p:ph type="title"/>
          </p:nvPr>
        </p:nvSpPr>
        <p:spPr>
          <a:xfrm>
            <a:off x="288964" y="1282892"/>
            <a:ext cx="3267035" cy="496252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ru-RU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ВНИМАНИЕ! </a:t>
            </a:r>
            <a:br>
              <a:rPr lang="ru-RU" sz="1900" dirty="0">
                <a:latin typeface="Century Gothic" panose="020B0502020202020204" pitchFamily="34" charset="0"/>
              </a:rPr>
            </a:br>
            <a:r>
              <a:rPr lang="ru-RU" sz="1800" dirty="0">
                <a:latin typeface="Century Gothic" panose="020B0502020202020204" pitchFamily="34" charset="0"/>
              </a:rPr>
              <a:t>1.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Сроки окончания приема </a:t>
            </a:r>
            <a:r>
              <a:rPr lang="ru-RU" sz="1800" dirty="0">
                <a:latin typeface="Century Gothic" panose="020B0502020202020204" pitchFamily="34" charset="0"/>
              </a:rPr>
              <a:t>документов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ru-RU" sz="1800" dirty="0">
                <a:latin typeface="Century Gothic" panose="020B0502020202020204" pitchFamily="34" charset="0"/>
              </a:rPr>
              <a:t>индивидуальны для каждой страны, их можно узнать в Представительствах Россотрудничества (</a:t>
            </a:r>
            <a:r>
              <a:rPr lang="en-US" sz="1800" dirty="0"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http://rs.gov.ru/ru/contacts</a:t>
            </a:r>
            <a:r>
              <a:rPr lang="ru-RU" sz="1800" dirty="0">
                <a:latin typeface="Century Gothic" panose="020B0502020202020204" pitchFamily="34" charset="0"/>
              </a:rPr>
              <a:t>) или в Посольствах РФ в странах мира.</a:t>
            </a:r>
            <a:br>
              <a:rPr lang="ru-RU" sz="1800" dirty="0">
                <a:latin typeface="Century Gothic" panose="020B0502020202020204" pitchFamily="34" charset="0"/>
              </a:rPr>
            </a:br>
            <a:r>
              <a:rPr lang="ru-RU" sz="1800" dirty="0">
                <a:latin typeface="Century Gothic" panose="020B0502020202020204" pitchFamily="34" charset="0"/>
              </a:rPr>
              <a:t>2.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РУДН указывать первым</a:t>
            </a:r>
            <a:br>
              <a:rPr lang="ru-RU" sz="1800" dirty="0">
                <a:latin typeface="Century Gothic" panose="020B0502020202020204" pitchFamily="34" charset="0"/>
              </a:rPr>
            </a:br>
            <a:r>
              <a:rPr lang="ru-RU" sz="1800" dirty="0">
                <a:latin typeface="Century Gothic" panose="020B0502020202020204" pitchFamily="34" charset="0"/>
              </a:rPr>
              <a:t>3.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Не указывать контрактную </a:t>
            </a:r>
            <a:r>
              <a:rPr lang="ru-RU" sz="1800" dirty="0">
                <a:latin typeface="Century Gothic" panose="020B0502020202020204" pitchFamily="34" charset="0"/>
              </a:rPr>
              <a:t>основу </a:t>
            </a:r>
            <a:r>
              <a:rPr lang="ru-RU" sz="1300" dirty="0">
                <a:latin typeface="Century Gothic" panose="020B0502020202020204" pitchFamily="34" charset="0"/>
              </a:rPr>
              <a:t>(может стоять по умолчанию)</a:t>
            </a:r>
            <a:br>
              <a:rPr lang="ru-RU" sz="1800" dirty="0">
                <a:latin typeface="Century Gothic" panose="020B0502020202020204" pitchFamily="34" charset="0"/>
              </a:rPr>
            </a:br>
            <a:r>
              <a:rPr lang="ru-RU" sz="1800" dirty="0">
                <a:latin typeface="Century Gothic" panose="020B0502020202020204" pitchFamily="34" charset="0"/>
              </a:rPr>
              <a:t>4.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Сохранить</a:t>
            </a:r>
            <a:r>
              <a:rPr lang="ru-RU" sz="1800" dirty="0">
                <a:latin typeface="Century Gothic" panose="020B0502020202020204" pitchFamily="34" charset="0"/>
              </a:rPr>
              <a:t> свой регистрационный номер</a:t>
            </a:r>
            <a:br>
              <a:rPr lang="ru-RU" sz="1800" dirty="0">
                <a:latin typeface="Century Gothic" panose="020B0502020202020204" pitchFamily="34" charset="0"/>
              </a:rPr>
            </a:br>
            <a:r>
              <a:rPr lang="ru-RU" sz="1800" dirty="0">
                <a:latin typeface="Century Gothic" panose="020B0502020202020204" pitchFamily="34" charset="0"/>
              </a:rPr>
              <a:t>5.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Проверять личный кабинет и электронную почту</a:t>
            </a:r>
            <a:r>
              <a:rPr lang="ru-RU" sz="1800" dirty="0">
                <a:latin typeface="Century Gothic" panose="020B0502020202020204" pitchFamily="34" charset="0"/>
              </a:rPr>
              <a:t>!</a:t>
            </a:r>
            <a:endParaRPr lang="en-US" alt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2" name="Google Shape;104;p14"/>
          <p:cNvSpPr txBox="1"/>
          <p:nvPr/>
        </p:nvSpPr>
        <p:spPr>
          <a:xfrm>
            <a:off x="0" y="0"/>
            <a:ext cx="9144000" cy="1183480"/>
          </a:xfrm>
          <a:prstGeom prst="rect">
            <a:avLst/>
          </a:prstGeom>
          <a:solidFill>
            <a:srgbClr val="0079C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 dirty="0">
              <a:solidFill>
                <a:srgbClr val="23735D"/>
              </a:solidFill>
              <a:latin typeface="Century Gothic" panose="020B0502020202020204" pitchFamily="34" charset="0"/>
              <a:ea typeface="Corbel"/>
              <a:cs typeface="Corbel"/>
              <a:sym typeface="Corbel"/>
            </a:endParaRPr>
          </a:p>
        </p:txBody>
      </p:sp>
      <p:sp>
        <p:nvSpPr>
          <p:cNvPr id="36" name="Google Shape;126;p14"/>
          <p:cNvSpPr txBox="1"/>
          <p:nvPr/>
        </p:nvSpPr>
        <p:spPr>
          <a:xfrm>
            <a:off x="8487845" y="6448901"/>
            <a:ext cx="479822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>
              <a:spcAft>
                <a:spcPts val="600"/>
              </a:spcAft>
              <a:buClr>
                <a:srgbClr val="21306A"/>
              </a:buClr>
              <a:buSzPts val="2000"/>
            </a:pPr>
            <a:r>
              <a:rPr lang="ru-RU" sz="2000" b="1" dirty="0">
                <a:solidFill>
                  <a:srgbClr val="21306A"/>
                </a:solidFill>
                <a:latin typeface="Century Gothic" panose="020B0502020202020204" pitchFamily="34" charset="0"/>
              </a:rPr>
              <a:t>12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28" name="Google Shape;119;p14">
            <a:extLst>
              <a:ext uri="{FF2B5EF4-FFF2-40B4-BE49-F238E27FC236}">
                <a16:creationId xmlns:a16="http://schemas.microsoft.com/office/drawing/2014/main" id="{5D8D4ECF-36E1-41F2-B628-90944B731C91}"/>
              </a:ext>
            </a:extLst>
          </p:cNvPr>
          <p:cNvSpPr txBox="1">
            <a:spLocks/>
          </p:cNvSpPr>
          <p:nvPr/>
        </p:nvSpPr>
        <p:spPr>
          <a:xfrm>
            <a:off x="288965" y="455543"/>
            <a:ext cx="7808555" cy="5548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Обучение на бюджетной основе </a:t>
            </a:r>
          </a:p>
          <a:p>
            <a:pPr>
              <a:buClrTx/>
              <a:buFontTx/>
              <a:defRPr/>
            </a:pPr>
            <a:r>
              <a:rPr lang="ru-RU" alt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Сайт </a:t>
            </a:r>
            <a:r>
              <a:rPr lang="en-US" alt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education-in-Russia.com</a:t>
            </a:r>
            <a:endParaRPr lang="ru-RU" alt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227C8B-D4E5-4282-B417-336F51508263}"/>
              </a:ext>
            </a:extLst>
          </p:cNvPr>
          <p:cNvSpPr txBox="1"/>
          <p:nvPr/>
        </p:nvSpPr>
        <p:spPr>
          <a:xfrm>
            <a:off x="4015878" y="5426095"/>
            <a:ext cx="2534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Регистрация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Загрузка документов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0FEC74-433E-46A0-AFCA-CDA311915AAF}"/>
              </a:ext>
            </a:extLst>
          </p:cNvPr>
          <p:cNvSpPr txBox="1"/>
          <p:nvPr/>
        </p:nvSpPr>
        <p:spPr>
          <a:xfrm>
            <a:off x="6550327" y="5426095"/>
            <a:ext cx="2457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Отбор в странах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Одобрение вузом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52D480-AF17-4DF7-8A93-579A70DA15E0}"/>
              </a:ext>
            </a:extLst>
          </p:cNvPr>
          <p:cNvSpPr/>
          <p:nvPr/>
        </p:nvSpPr>
        <p:spPr>
          <a:xfrm>
            <a:off x="4015878" y="1181292"/>
            <a:ext cx="1516762" cy="3076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 indent="-92075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Бакалавриат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7009D1C-13C9-428F-B4C4-06F9C765D734}"/>
              </a:ext>
            </a:extLst>
          </p:cNvPr>
          <p:cNvSpPr/>
          <p:nvPr/>
        </p:nvSpPr>
        <p:spPr>
          <a:xfrm>
            <a:off x="6200909" y="1181292"/>
            <a:ext cx="1723549" cy="3076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 indent="-92075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Магистратура 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A56B09E-EDB5-47EF-875C-6E5670049D36}"/>
              </a:ext>
            </a:extLst>
          </p:cNvPr>
          <p:cNvSpPr/>
          <p:nvPr/>
        </p:nvSpPr>
        <p:spPr>
          <a:xfrm>
            <a:off x="5002494" y="1471461"/>
            <a:ext cx="1548822" cy="3076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 indent="-92075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Специалитет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85BADD1-D71B-4C71-94BB-65BEB38BC2F4}"/>
              </a:ext>
            </a:extLst>
          </p:cNvPr>
          <p:cNvSpPr/>
          <p:nvPr/>
        </p:nvSpPr>
        <p:spPr>
          <a:xfrm>
            <a:off x="7587713" y="1471461"/>
            <a:ext cx="1572866" cy="3076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 indent="-92075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Аспирантура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5FD8614-9DED-4609-8B47-F7B9C04A1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1869816"/>
            <a:ext cx="5448280" cy="3364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Google Shape;119;p14"/>
          <p:cNvSpPr txBox="1">
            <a:spLocks noGrp="1"/>
          </p:cNvSpPr>
          <p:nvPr>
            <p:ph type="title"/>
          </p:nvPr>
        </p:nvSpPr>
        <p:spPr>
          <a:xfrm>
            <a:off x="288964" y="1282891"/>
            <a:ext cx="3267035" cy="527318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ВНИМАНИЕ! </a:t>
            </a:r>
            <a:br>
              <a:rPr lang="ru-RU" sz="1900" dirty="0">
                <a:latin typeface="Century Gothic" panose="020B0502020202020204" pitchFamily="34" charset="0"/>
              </a:rPr>
            </a:b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Сроки окончания приема на 2024г:</a:t>
            </a: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1)1 ноября 2023г. –Афганистан, Йемен, Ливия, Пакистан</a:t>
            </a: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2)1 декабря- страны Балтии и СНГ</a:t>
            </a: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3)15 декабря –страны дальнего зарубежья*(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кроме пункта 1) </a:t>
            </a:r>
            <a:endParaRPr lang="en-US" altLang="ru-RU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2" name="Google Shape;104;p14"/>
          <p:cNvSpPr txBox="1"/>
          <p:nvPr/>
        </p:nvSpPr>
        <p:spPr>
          <a:xfrm>
            <a:off x="0" y="0"/>
            <a:ext cx="9144000" cy="1183480"/>
          </a:xfrm>
          <a:prstGeom prst="rect">
            <a:avLst/>
          </a:prstGeom>
          <a:solidFill>
            <a:srgbClr val="0079C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 dirty="0">
              <a:solidFill>
                <a:srgbClr val="23735D"/>
              </a:solidFill>
              <a:latin typeface="Century Gothic" panose="020B0502020202020204" pitchFamily="34" charset="0"/>
              <a:ea typeface="Corbel"/>
              <a:cs typeface="Corbel"/>
              <a:sym typeface="Corbel"/>
            </a:endParaRPr>
          </a:p>
        </p:txBody>
      </p:sp>
      <p:sp>
        <p:nvSpPr>
          <p:cNvPr id="36" name="Google Shape;126;p14"/>
          <p:cNvSpPr txBox="1"/>
          <p:nvPr/>
        </p:nvSpPr>
        <p:spPr>
          <a:xfrm>
            <a:off x="8487845" y="6448901"/>
            <a:ext cx="479822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>
              <a:spcAft>
                <a:spcPts val="600"/>
              </a:spcAft>
              <a:buClr>
                <a:srgbClr val="21306A"/>
              </a:buClr>
              <a:buSzPts val="2000"/>
            </a:pPr>
            <a:r>
              <a:rPr lang="ru-RU" sz="2000" b="1" dirty="0">
                <a:solidFill>
                  <a:srgbClr val="21306A"/>
                </a:solidFill>
                <a:latin typeface="Century Gothic" panose="020B0502020202020204" pitchFamily="34" charset="0"/>
              </a:rPr>
              <a:t>13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28" name="Google Shape;119;p14">
            <a:extLst>
              <a:ext uri="{FF2B5EF4-FFF2-40B4-BE49-F238E27FC236}">
                <a16:creationId xmlns:a16="http://schemas.microsoft.com/office/drawing/2014/main" id="{5D8D4ECF-36E1-41F2-B628-90944B731C91}"/>
              </a:ext>
            </a:extLst>
          </p:cNvPr>
          <p:cNvSpPr txBox="1">
            <a:spLocks/>
          </p:cNvSpPr>
          <p:nvPr/>
        </p:nvSpPr>
        <p:spPr>
          <a:xfrm>
            <a:off x="288965" y="455543"/>
            <a:ext cx="7808555" cy="5548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Обучение на бюджетной основе </a:t>
            </a:r>
          </a:p>
          <a:p>
            <a:pPr>
              <a:buClrTx/>
              <a:buFontTx/>
              <a:defRPr/>
            </a:pPr>
            <a:r>
              <a:rPr lang="ru-RU" alt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Сайт </a:t>
            </a:r>
            <a:r>
              <a:rPr lang="en-US" alt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education-in-Russia.com</a:t>
            </a:r>
            <a:endParaRPr lang="ru-RU" alt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52D480-AF17-4DF7-8A93-579A70DA15E0}"/>
              </a:ext>
            </a:extLst>
          </p:cNvPr>
          <p:cNvSpPr/>
          <p:nvPr/>
        </p:nvSpPr>
        <p:spPr>
          <a:xfrm>
            <a:off x="4015878" y="1181292"/>
            <a:ext cx="1516762" cy="3076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 indent="-92075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Бакалавриат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7009D1C-13C9-428F-B4C4-06F9C765D734}"/>
              </a:ext>
            </a:extLst>
          </p:cNvPr>
          <p:cNvSpPr/>
          <p:nvPr/>
        </p:nvSpPr>
        <p:spPr>
          <a:xfrm>
            <a:off x="6200909" y="1181292"/>
            <a:ext cx="1723549" cy="3076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 indent="-92075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Магистратура 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A56B09E-EDB5-47EF-875C-6E5670049D36}"/>
              </a:ext>
            </a:extLst>
          </p:cNvPr>
          <p:cNvSpPr/>
          <p:nvPr/>
        </p:nvSpPr>
        <p:spPr>
          <a:xfrm>
            <a:off x="5002494" y="1471461"/>
            <a:ext cx="1548822" cy="3076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 indent="-92075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Специалитет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85BADD1-D71B-4C71-94BB-65BEB38BC2F4}"/>
              </a:ext>
            </a:extLst>
          </p:cNvPr>
          <p:cNvSpPr/>
          <p:nvPr/>
        </p:nvSpPr>
        <p:spPr>
          <a:xfrm>
            <a:off x="7587713" y="1471461"/>
            <a:ext cx="1572866" cy="3076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 indent="-92075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Аспирантура</a:t>
            </a:r>
          </a:p>
        </p:txBody>
      </p:sp>
    </p:spTree>
    <p:extLst>
      <p:ext uri="{BB962C8B-B14F-4D97-AF65-F5344CB8AC3E}">
        <p14:creationId xmlns:p14="http://schemas.microsoft.com/office/powerpoint/2010/main" val="118018570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104;p14"/>
          <p:cNvSpPr txBox="1"/>
          <p:nvPr/>
        </p:nvSpPr>
        <p:spPr>
          <a:xfrm>
            <a:off x="0" y="0"/>
            <a:ext cx="9144000" cy="1183480"/>
          </a:xfrm>
          <a:prstGeom prst="rect">
            <a:avLst/>
          </a:prstGeom>
          <a:solidFill>
            <a:srgbClr val="0079C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 dirty="0">
              <a:solidFill>
                <a:srgbClr val="23735D"/>
              </a:solidFill>
              <a:latin typeface="Century Gothic" panose="020B0502020202020204" pitchFamily="34" charset="0"/>
              <a:ea typeface="Corbel"/>
              <a:cs typeface="Corbel"/>
              <a:sym typeface="Corbel"/>
            </a:endParaRPr>
          </a:p>
        </p:txBody>
      </p:sp>
      <p:sp>
        <p:nvSpPr>
          <p:cNvPr id="36" name="Google Shape;126;p14"/>
          <p:cNvSpPr txBox="1"/>
          <p:nvPr/>
        </p:nvSpPr>
        <p:spPr>
          <a:xfrm>
            <a:off x="8487845" y="6281753"/>
            <a:ext cx="479822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>
              <a:spcAft>
                <a:spcPts val="600"/>
              </a:spcAft>
              <a:buClr>
                <a:srgbClr val="21306A"/>
              </a:buClr>
              <a:buSzPts val="2000"/>
            </a:pP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28" name="Google Shape;119;p14">
            <a:extLst>
              <a:ext uri="{FF2B5EF4-FFF2-40B4-BE49-F238E27FC236}">
                <a16:creationId xmlns:a16="http://schemas.microsoft.com/office/drawing/2014/main" id="{5D8D4ECF-36E1-41F2-B628-90944B731C91}"/>
              </a:ext>
            </a:extLst>
          </p:cNvPr>
          <p:cNvSpPr txBox="1">
            <a:spLocks/>
          </p:cNvSpPr>
          <p:nvPr/>
        </p:nvSpPr>
        <p:spPr>
          <a:xfrm>
            <a:off x="232649" y="-10551"/>
            <a:ext cx="8678702" cy="1087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Обучение на бюджетной основе </a:t>
            </a:r>
          </a:p>
          <a:p>
            <a:pPr>
              <a:buClrTx/>
              <a:buFontTx/>
              <a:defRPr/>
            </a:pPr>
            <a:r>
              <a:rPr lang="ru-RU" alt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Поступление на основе конкурсного отбора </a:t>
            </a:r>
            <a:br>
              <a:rPr lang="ru-RU" alt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alt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с оценкой портфолио (магистратура)</a:t>
            </a:r>
          </a:p>
        </p:txBody>
      </p:sp>
      <p:sp>
        <p:nvSpPr>
          <p:cNvPr id="19" name="Google Shape;157;p15">
            <a:extLst>
              <a:ext uri="{FF2B5EF4-FFF2-40B4-BE49-F238E27FC236}">
                <a16:creationId xmlns:a16="http://schemas.microsoft.com/office/drawing/2014/main" id="{A42783CC-BAB9-415F-BB6F-1C6E10F6C9B8}"/>
              </a:ext>
            </a:extLst>
          </p:cNvPr>
          <p:cNvSpPr txBox="1"/>
          <p:nvPr/>
        </p:nvSpPr>
        <p:spPr>
          <a:xfrm>
            <a:off x="340520" y="5829300"/>
            <a:ext cx="750094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entury Gothic" panose="020B0502020202020204" pitchFamily="34" charset="0"/>
              <a:ea typeface="Corbel"/>
              <a:cs typeface="Corbel"/>
              <a:sym typeface="Corbel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643BB7B-5AC8-4F9A-A045-A117C445E8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7" t="25553" r="58548" b="55682"/>
          <a:stretch/>
        </p:blipFill>
        <p:spPr>
          <a:xfrm>
            <a:off x="119920" y="4542761"/>
            <a:ext cx="3582649" cy="2082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Скругленный прямоугольник 5">
            <a:extLst>
              <a:ext uri="{FF2B5EF4-FFF2-40B4-BE49-F238E27FC236}">
                <a16:creationId xmlns:a16="http://schemas.microsoft.com/office/drawing/2014/main" id="{207AC76F-C70B-4DCC-A20F-F99F2522D3D1}"/>
              </a:ext>
            </a:extLst>
          </p:cNvPr>
          <p:cNvSpPr/>
          <p:nvPr/>
        </p:nvSpPr>
        <p:spPr>
          <a:xfrm>
            <a:off x="119922" y="1319133"/>
            <a:ext cx="3582647" cy="30879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 algn="ctr">
              <a:buAutoNum type="arabicPeriod"/>
            </a:pP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Arial"/>
                <a:cs typeface="Calibri" panose="020F0502020204030204" pitchFamily="34" charset="0"/>
              </a:rPr>
              <a:t>СОБЕРИ ПОРФОЛИО АБИТУРИЕНТА</a:t>
            </a:r>
          </a:p>
          <a:p>
            <a:pPr algn="ctr"/>
            <a:endParaRPr lang="ru-RU" sz="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Arial"/>
              <a:cs typeface="Calibri" panose="020F0502020204030204" pitchFamily="34" charset="0"/>
            </a:endParaRPr>
          </a:p>
          <a:p>
            <a:pPr algn="ctr"/>
            <a:endParaRPr lang="ru-RU" sz="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Arial"/>
              <a:cs typeface="Calibri" panose="020F0502020204030204" pitchFamily="34" charset="0"/>
            </a:endParaRPr>
          </a:p>
          <a:p>
            <a:pPr indent="26670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ea typeface="Arial"/>
                <a:cs typeface="Calibri" panose="020F0502020204030204" pitchFamily="34" charset="0"/>
              </a:rPr>
              <a:t>личное заявление абитуриента;</a:t>
            </a:r>
          </a:p>
          <a:p>
            <a:pPr indent="26670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ea typeface="Arial"/>
                <a:cs typeface="Calibri" panose="020F0502020204030204" pitchFamily="34" charset="0"/>
              </a:rPr>
              <a:t>паспорт (с заверенным переводом на русский язык);</a:t>
            </a:r>
          </a:p>
          <a:p>
            <a:pPr indent="26670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ea typeface="Arial"/>
                <a:cs typeface="Calibri" panose="020F0502020204030204" pitchFamily="34" charset="0"/>
              </a:rPr>
              <a:t>диплом бакалавра, магистра</a:t>
            </a:r>
            <a:r>
              <a:rPr lang="en-US" sz="1300" dirty="0">
                <a:solidFill>
                  <a:schemeClr val="tx1"/>
                </a:solidFill>
                <a:latin typeface="Century Gothic" panose="020B0502020202020204" pitchFamily="34" charset="0"/>
                <a:ea typeface="Arial"/>
                <a:cs typeface="Calibri" panose="020F0502020204030204" pitchFamily="34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ea typeface="Arial"/>
                <a:cs typeface="Calibri" panose="020F0502020204030204" pitchFamily="34" charset="0"/>
              </a:rPr>
              <a:t>или специалиста (с заверенным переводом на русский язык);</a:t>
            </a:r>
          </a:p>
          <a:p>
            <a:pPr indent="26670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ea typeface="Arial"/>
                <a:cs typeface="Calibri" panose="020F0502020204030204" pitchFamily="34" charset="0"/>
              </a:rPr>
              <a:t>любые благодарственные письма, удостоверения и грамоты, подтверждающие ваши индивидуальные достижения</a:t>
            </a:r>
          </a:p>
          <a:p>
            <a:pPr indent="266700">
              <a:buFont typeface="Arial" panose="020B0604020202020204" pitchFamily="34" charset="0"/>
              <a:buChar char="•"/>
            </a:pPr>
            <a:endParaRPr lang="ru-RU" sz="100" dirty="0">
              <a:solidFill>
                <a:schemeClr val="tx1"/>
              </a:solidFill>
              <a:latin typeface="Century Gothic" panose="020B0502020202020204" pitchFamily="34" charset="0"/>
              <a:ea typeface="Arial"/>
              <a:cs typeface="Calibri" panose="020F0502020204030204" pitchFamily="34" charset="0"/>
            </a:endParaRPr>
          </a:p>
          <a:p>
            <a:endParaRPr lang="ru-RU" sz="100" dirty="0">
              <a:solidFill>
                <a:schemeClr val="tx1"/>
              </a:solidFill>
              <a:latin typeface="Century Gothic" panose="020B0502020202020204" pitchFamily="34" charset="0"/>
              <a:ea typeface="Arial"/>
              <a:cs typeface="Calibri" panose="020F0502020204030204" pitchFamily="34" charset="0"/>
            </a:endParaRPr>
          </a:p>
          <a:p>
            <a:endParaRPr lang="ru-RU" sz="100" dirty="0">
              <a:solidFill>
                <a:schemeClr val="tx1"/>
              </a:solidFill>
              <a:latin typeface="Century Gothic" panose="020B0502020202020204" pitchFamily="34" charset="0"/>
              <a:ea typeface="Arial"/>
              <a:cs typeface="Calibri" panose="020F0502020204030204" pitchFamily="34" charset="0"/>
            </a:endParaRPr>
          </a:p>
        </p:txBody>
      </p:sp>
      <p:sp>
        <p:nvSpPr>
          <p:cNvPr id="23" name="Скругленный прямоугольник 16">
            <a:extLst>
              <a:ext uri="{FF2B5EF4-FFF2-40B4-BE49-F238E27FC236}">
                <a16:creationId xmlns:a16="http://schemas.microsoft.com/office/drawing/2014/main" id="{6DA0DDEB-95E8-4CA9-893D-E9067F584A57}"/>
              </a:ext>
            </a:extLst>
          </p:cNvPr>
          <p:cNvSpPr/>
          <p:nvPr/>
        </p:nvSpPr>
        <p:spPr>
          <a:xfrm>
            <a:off x="4007190" y="1320002"/>
            <a:ext cx="4968263" cy="11960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2. Отправь документы</a:t>
            </a:r>
          </a:p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В КУРИРУЮЩИЙ ОТДЕЛ СВОЕЙ СТРАНЫ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ru-RU" sz="13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Ежегодно до февраля 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 – срок приема документов для поступления по конкурсу </a:t>
            </a:r>
            <a:r>
              <a:rPr lang="en-US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(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квоте Правительства) </a:t>
            </a:r>
          </a:p>
        </p:txBody>
      </p:sp>
      <p:sp>
        <p:nvSpPr>
          <p:cNvPr id="24" name="Скругленный прямоугольник 17">
            <a:extLst>
              <a:ext uri="{FF2B5EF4-FFF2-40B4-BE49-F238E27FC236}">
                <a16:creationId xmlns:a16="http://schemas.microsoft.com/office/drawing/2014/main" id="{0A46CF27-5C44-4BE8-809A-17C28F2A2BE3}"/>
              </a:ext>
            </a:extLst>
          </p:cNvPr>
          <p:cNvSpPr/>
          <p:nvPr/>
        </p:nvSpPr>
        <p:spPr>
          <a:xfrm>
            <a:off x="4007190" y="4030318"/>
            <a:ext cx="4968263" cy="1196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Успей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 предоставить в отдел своей страны:</a:t>
            </a:r>
          </a:p>
          <a:p>
            <a:pPr indent="269875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анкета по образцу Минобрнауки России;</a:t>
            </a:r>
          </a:p>
          <a:p>
            <a:pPr indent="269875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медицинское заключение об отсутствии противопоказаний для обучения, отсутствия ВИЧ, СПИД, туберкулеза и гепатита;</a:t>
            </a:r>
          </a:p>
          <a:p>
            <a:pPr indent="269875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3 фотографии 3х4</a:t>
            </a:r>
          </a:p>
        </p:txBody>
      </p:sp>
      <p:sp>
        <p:nvSpPr>
          <p:cNvPr id="27" name="Скругленный прямоугольник 19">
            <a:extLst>
              <a:ext uri="{FF2B5EF4-FFF2-40B4-BE49-F238E27FC236}">
                <a16:creationId xmlns:a16="http://schemas.microsoft.com/office/drawing/2014/main" id="{E04C6AFF-1742-443E-9EF0-08D17F27AE0A}"/>
              </a:ext>
            </a:extLst>
          </p:cNvPr>
          <p:cNvSpPr/>
          <p:nvPr/>
        </p:nvSpPr>
        <p:spPr>
          <a:xfrm>
            <a:off x="4007190" y="2720671"/>
            <a:ext cx="4946771" cy="3712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3. Пройди конкурсный отбор! </a:t>
            </a:r>
          </a:p>
        </p:txBody>
      </p:sp>
      <p:sp>
        <p:nvSpPr>
          <p:cNvPr id="31" name="Скругленный прямоугольник 20">
            <a:extLst>
              <a:ext uri="{FF2B5EF4-FFF2-40B4-BE49-F238E27FC236}">
                <a16:creationId xmlns:a16="http://schemas.microsoft.com/office/drawing/2014/main" id="{D94E9787-D218-41A3-8FD3-694B52CCF22A}"/>
              </a:ext>
            </a:extLst>
          </p:cNvPr>
          <p:cNvSpPr/>
          <p:nvPr/>
        </p:nvSpPr>
        <p:spPr>
          <a:xfrm>
            <a:off x="4007190" y="3303447"/>
            <a:ext cx="4960476" cy="5282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4. Получил уведомление об успешном прохождении конкурсного отбора?</a:t>
            </a:r>
          </a:p>
        </p:txBody>
      </p:sp>
      <p:sp>
        <p:nvSpPr>
          <p:cNvPr id="14" name="Google Shape;126;p14">
            <a:extLst>
              <a:ext uri="{FF2B5EF4-FFF2-40B4-BE49-F238E27FC236}">
                <a16:creationId xmlns:a16="http://schemas.microsoft.com/office/drawing/2014/main" id="{9F143524-ABBF-49A6-BD80-5F596B381CC8}"/>
              </a:ext>
            </a:extLst>
          </p:cNvPr>
          <p:cNvSpPr txBox="1"/>
          <p:nvPr/>
        </p:nvSpPr>
        <p:spPr>
          <a:xfrm>
            <a:off x="8487845" y="6448901"/>
            <a:ext cx="479822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>
              <a:buClr>
                <a:srgbClr val="21306A"/>
              </a:buClr>
              <a:buSzPts val="2000"/>
            </a:pPr>
            <a:r>
              <a:rPr lang="ru-RU" sz="2000" b="1" dirty="0">
                <a:solidFill>
                  <a:srgbClr val="21306A"/>
                </a:solidFill>
                <a:latin typeface="Century Gothic" panose="020B0502020202020204" pitchFamily="34" charset="0"/>
              </a:rPr>
              <a:t>14</a:t>
            </a:r>
            <a:endParaRPr sz="14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091881"/>
              </p:ext>
            </p:extLst>
          </p:nvPr>
        </p:nvGraphicFramePr>
        <p:xfrm>
          <a:off x="5180807" y="552926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80807" y="552926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673472"/>
              </p:ext>
            </p:extLst>
          </p:nvPr>
        </p:nvGraphicFramePr>
        <p:xfrm>
          <a:off x="7108166" y="552926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окумент" showAsIcon="1" r:id="rId6" imgW="914400" imgH="771480" progId="Word.Document.12">
                  <p:embed/>
                </p:oleObj>
              </mc:Choice>
              <mc:Fallback>
                <p:oleObj name="Документ" showAsIcon="1" r:id="rId6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08166" y="552926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367330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1613786" y="5741489"/>
            <a:ext cx="7290943" cy="7053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Регламент для иностранных граждан, поступающих в аспирантуру контактная информация Управления подготовки кадров высшей квалификации, бланки заявлений и перечни требуемых документов можно найти по ссылке: </a:t>
            </a:r>
            <a:r>
              <a:rPr lang="en-US" sz="1200" i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http://engr.rudn.ru/?page_id=28156</a:t>
            </a:r>
            <a:endParaRPr lang="ru-RU" sz="1200" i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7" name="Google Shape;157;p15"/>
          <p:cNvSpPr txBox="1"/>
          <p:nvPr/>
        </p:nvSpPr>
        <p:spPr>
          <a:xfrm>
            <a:off x="340520" y="5829300"/>
            <a:ext cx="750094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entury Gothic" panose="020B0502020202020204" pitchFamily="34" charset="0"/>
              <a:ea typeface="Corbel"/>
              <a:cs typeface="Corbel"/>
              <a:sym typeface="Corbel"/>
            </a:endParaRPr>
          </a:p>
        </p:txBody>
      </p:sp>
      <p:sp>
        <p:nvSpPr>
          <p:cNvPr id="13" name="Google Shape;126;p14"/>
          <p:cNvSpPr txBox="1"/>
          <p:nvPr/>
        </p:nvSpPr>
        <p:spPr>
          <a:xfrm>
            <a:off x="8487845" y="6448901"/>
            <a:ext cx="479822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>
              <a:buClr>
                <a:srgbClr val="21306A"/>
              </a:buClr>
              <a:buSzPts val="2000"/>
            </a:pPr>
            <a:r>
              <a:rPr lang="ru-RU" sz="2000" b="1" dirty="0">
                <a:solidFill>
                  <a:srgbClr val="21306A"/>
                </a:solidFill>
                <a:latin typeface="Century Gothic" panose="020B0502020202020204" pitchFamily="34" charset="0"/>
              </a:rPr>
              <a:t>15</a:t>
            </a:r>
            <a:endParaRPr sz="1400" b="1" dirty="0">
              <a:latin typeface="Century Gothic" panose="020B0502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6478" y="1265273"/>
            <a:ext cx="8768251" cy="25970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>
              <a:buAutoNum type="arabicPeriod"/>
            </a:pP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Arial"/>
                <a:cs typeface="Calibri" panose="020F0502020204030204" pitchFamily="34" charset="0"/>
              </a:rPr>
              <a:t>СОБЕРИ ДОСЬЕ АБИТУРИЕНТА</a:t>
            </a:r>
          </a:p>
          <a:p>
            <a:pPr algn="ctr"/>
            <a:endParaRPr lang="ru-RU" sz="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Arial"/>
              <a:cs typeface="Calibri" panose="020F0502020204030204" pitchFamily="34" charset="0"/>
            </a:endParaRPr>
          </a:p>
          <a:p>
            <a:pPr algn="ctr"/>
            <a:endParaRPr lang="ru-RU" sz="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Arial"/>
              <a:cs typeface="Calibri" panose="020F0502020204030204" pitchFamily="34" charset="0"/>
            </a:endParaRPr>
          </a:p>
          <a:p>
            <a:pPr algn="just"/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  <a:ea typeface="Arial"/>
                <a:cs typeface="Calibri" panose="020F0502020204030204" pitchFamily="34" charset="0"/>
              </a:rPr>
              <a:t>Разборчиво отсканируй следующие документы:</a:t>
            </a:r>
          </a:p>
          <a:p>
            <a:pPr indent="1778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ea typeface="Arial"/>
                <a:cs typeface="Calibri" panose="020F0502020204030204" pitchFamily="34" charset="0"/>
              </a:rPr>
              <a:t>Заявление о допуске к конкурсу;</a:t>
            </a:r>
          </a:p>
          <a:p>
            <a:pPr indent="1778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ea typeface="Arial"/>
                <a:cs typeface="Calibri" panose="020F0502020204030204" pitchFamily="34" charset="0"/>
              </a:rPr>
              <a:t>Анкета-заявление образца </a:t>
            </a:r>
            <a:r>
              <a:rPr lang="ru-RU" sz="1200" dirty="0" err="1">
                <a:solidFill>
                  <a:schemeClr val="tx1"/>
                </a:solidFill>
                <a:latin typeface="Century Gothic" panose="020B0502020202020204" pitchFamily="34" charset="0"/>
                <a:ea typeface="Arial"/>
                <a:cs typeface="Calibri" panose="020F0502020204030204" pitchFamily="34" charset="0"/>
              </a:rPr>
              <a:t>Минобрнауки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ea typeface="Arial"/>
                <a:cs typeface="Calibri" panose="020F0502020204030204" pitchFamily="34" charset="0"/>
              </a:rPr>
              <a:t> России и анкета обучающегося по форме РУДН;</a:t>
            </a:r>
          </a:p>
          <a:p>
            <a:pPr indent="1778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ea typeface="Arial"/>
                <a:cs typeface="Calibri" panose="020F0502020204030204" pitchFamily="34" charset="0"/>
              </a:rPr>
              <a:t>Копии дипломов магистра или специалиста с приложениями (и нотариально заверенным переводом);</a:t>
            </a:r>
          </a:p>
          <a:p>
            <a:pPr indent="1778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ea typeface="Arial"/>
                <a:cs typeface="Calibri" panose="020F0502020204030204" pitchFamily="34" charset="0"/>
              </a:rPr>
              <a:t>Копия паспорта с нотариально заверенным переводом (срок действия паспорта не менее 18 месяцев с даты начала обучения в аспирантуре);</a:t>
            </a:r>
          </a:p>
          <a:p>
            <a:pPr indent="1778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ea typeface="Arial"/>
                <a:cs typeface="Calibri" panose="020F0502020204030204" pitchFamily="34" charset="0"/>
              </a:rPr>
              <a:t>Копия медицинского заключения об отсутствии противопоказаний для обучения, медицинская справка об отсутствии ВИЧ и отсутствии СПИД;</a:t>
            </a:r>
          </a:p>
          <a:p>
            <a:pPr indent="1778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ea typeface="Arial"/>
                <a:cs typeface="Calibri" panose="020F0502020204030204" pitchFamily="34" charset="0"/>
              </a:rPr>
              <a:t>Согласие субъекта на обработку персональных данных;</a:t>
            </a:r>
          </a:p>
          <a:p>
            <a:pPr indent="1778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ea typeface="Arial"/>
                <a:cs typeface="Calibri" panose="020F0502020204030204" pitchFamily="34" charset="0"/>
              </a:rPr>
              <a:t>Список опубликованных научных трудов по форме РУДН;</a:t>
            </a:r>
          </a:p>
          <a:p>
            <a:pPr indent="1778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ea typeface="Arial"/>
                <a:cs typeface="Calibri" panose="020F0502020204030204" pitchFamily="34" charset="0"/>
              </a:rPr>
              <a:t>Мотивационное письмо.</a:t>
            </a:r>
          </a:p>
          <a:p>
            <a:endParaRPr lang="ru-RU" sz="100" dirty="0">
              <a:solidFill>
                <a:schemeClr val="tx1"/>
              </a:solidFill>
              <a:latin typeface="Century Gothic" panose="020B0502020202020204" pitchFamily="34" charset="0"/>
              <a:ea typeface="Arial"/>
              <a:cs typeface="Calibri" panose="020F0502020204030204" pitchFamily="34" charset="0"/>
            </a:endParaRPr>
          </a:p>
          <a:p>
            <a:endParaRPr lang="ru-RU" sz="100" dirty="0">
              <a:solidFill>
                <a:schemeClr val="tx1"/>
              </a:solidFill>
              <a:latin typeface="Century Gothic" panose="020B0502020202020204" pitchFamily="34" charset="0"/>
              <a:ea typeface="Arial"/>
              <a:cs typeface="Calibri" panose="020F0502020204030204" pitchFamily="34" charset="0"/>
            </a:endParaRP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Century Gothic" panose="020B0502020202020204" pitchFamily="34" charset="0"/>
                <a:ea typeface="Arial"/>
                <a:cs typeface="Calibri" panose="020F0502020204030204" pitchFamily="34" charset="0"/>
              </a:rPr>
              <a:t>Кандидатуры абитуриентов, не представивших документы в УПК ВК в установленные сроки, на заседание Приемной комиссии по рассмотрению документов не выносятся!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13785" y="3974250"/>
            <a:ext cx="7290943" cy="1038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2. ОТПРАВЬ ДОСЬЕ В УПРАВЛЕНИЕ ПОДГОТОВКИ КАДРОВ ВЫСШЕЙ КВАЛИФИКАЦИИ</a:t>
            </a:r>
            <a:endParaRPr lang="ru-RU" sz="1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ru-RU" sz="13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Контактная информация:</a:t>
            </a:r>
          </a:p>
          <a:p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Начальник УПК ВК,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к.х.н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, доцент,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Сафир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Романна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 Евгеньевна</a:t>
            </a:r>
          </a:p>
          <a:p>
            <a:r>
              <a:rPr lang="fr-FR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email: phd@rudn.ru ; тел.: +7 495 433 03 98</a:t>
            </a:r>
            <a:endParaRPr lang="ru-RU" sz="13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613784" y="5157679"/>
            <a:ext cx="7290944" cy="4455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3. СЛЕДИ ЗА СПИСКАМИ ОТОБРАННЫХ КАНДИДАТУР НА САЙТЕ </a:t>
            </a:r>
            <a:r>
              <a:rPr lang="en-US" sz="1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WWW.RUSSIA-EDU.RU</a:t>
            </a:r>
            <a:endParaRPr lang="ru-RU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16" r="83582"/>
          <a:stretch/>
        </p:blipFill>
        <p:spPr>
          <a:xfrm>
            <a:off x="-7764" y="3439236"/>
            <a:ext cx="1437157" cy="3418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Google Shape;104;p14">
            <a:extLst>
              <a:ext uri="{FF2B5EF4-FFF2-40B4-BE49-F238E27FC236}">
                <a16:creationId xmlns:a16="http://schemas.microsoft.com/office/drawing/2014/main" id="{3CA9EF67-638A-460B-B10E-BF82CD441AAC}"/>
              </a:ext>
            </a:extLst>
          </p:cNvPr>
          <p:cNvSpPr txBox="1"/>
          <p:nvPr/>
        </p:nvSpPr>
        <p:spPr>
          <a:xfrm>
            <a:off x="0" y="0"/>
            <a:ext cx="9144000" cy="1183480"/>
          </a:xfrm>
          <a:prstGeom prst="rect">
            <a:avLst/>
          </a:prstGeom>
          <a:solidFill>
            <a:srgbClr val="0079C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 dirty="0">
              <a:solidFill>
                <a:srgbClr val="23735D"/>
              </a:solidFill>
              <a:latin typeface="Century Gothic" panose="020B0502020202020204" pitchFamily="34" charset="0"/>
              <a:ea typeface="Corbel"/>
              <a:cs typeface="Corbel"/>
              <a:sym typeface="Corbel"/>
            </a:endParaRPr>
          </a:p>
        </p:txBody>
      </p:sp>
      <p:sp>
        <p:nvSpPr>
          <p:cNvPr id="14" name="Google Shape;119;p14">
            <a:extLst>
              <a:ext uri="{FF2B5EF4-FFF2-40B4-BE49-F238E27FC236}">
                <a16:creationId xmlns:a16="http://schemas.microsoft.com/office/drawing/2014/main" id="{427B7B8D-CD9A-482C-A1F6-8DFAC4B43EF3}"/>
              </a:ext>
            </a:extLst>
          </p:cNvPr>
          <p:cNvSpPr txBox="1">
            <a:spLocks/>
          </p:cNvSpPr>
          <p:nvPr/>
        </p:nvSpPr>
        <p:spPr>
          <a:xfrm>
            <a:off x="232649" y="-10551"/>
            <a:ext cx="8678702" cy="1087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Обучение на бюджетной основе </a:t>
            </a:r>
          </a:p>
          <a:p>
            <a:pPr>
              <a:buClrTx/>
              <a:buFontTx/>
              <a:defRPr/>
            </a:pPr>
            <a:r>
              <a:rPr lang="ru-RU" alt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Поступление на основе конкурсного отбора </a:t>
            </a:r>
            <a:br>
              <a:rPr lang="ru-RU" alt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alt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с оценкой портфолио (аспирантура)</a:t>
            </a:r>
          </a:p>
        </p:txBody>
      </p:sp>
    </p:spTree>
    <p:extLst>
      <p:ext uri="{BB962C8B-B14F-4D97-AF65-F5344CB8AC3E}">
        <p14:creationId xmlns:p14="http://schemas.microsoft.com/office/powerpoint/2010/main" val="181163556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104;p14"/>
          <p:cNvSpPr txBox="1"/>
          <p:nvPr/>
        </p:nvSpPr>
        <p:spPr>
          <a:xfrm>
            <a:off x="0" y="-39329"/>
            <a:ext cx="9144000" cy="1057369"/>
          </a:xfrm>
          <a:prstGeom prst="rect">
            <a:avLst/>
          </a:prstGeom>
          <a:solidFill>
            <a:srgbClr val="0079C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 dirty="0">
              <a:solidFill>
                <a:srgbClr val="23735D"/>
              </a:solidFill>
              <a:latin typeface="Century Gothic" panose="020B0502020202020204" pitchFamily="34" charset="0"/>
              <a:ea typeface="Corbel"/>
              <a:cs typeface="Corbel"/>
              <a:sym typeface="Corbel"/>
            </a:endParaRPr>
          </a:p>
        </p:txBody>
      </p:sp>
      <p:sp>
        <p:nvSpPr>
          <p:cNvPr id="28" name="Google Shape;119;p14">
            <a:extLst>
              <a:ext uri="{FF2B5EF4-FFF2-40B4-BE49-F238E27FC236}">
                <a16:creationId xmlns:a16="http://schemas.microsoft.com/office/drawing/2014/main" id="{5D8D4ECF-36E1-41F2-B628-90944B731C91}"/>
              </a:ext>
            </a:extLst>
          </p:cNvPr>
          <p:cNvSpPr txBox="1">
            <a:spLocks/>
          </p:cNvSpPr>
          <p:nvPr/>
        </p:nvSpPr>
        <p:spPr>
          <a:xfrm>
            <a:off x="232648" y="31557"/>
            <a:ext cx="8678702" cy="74620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defRPr/>
            </a:pPr>
            <a:r>
              <a:rPr lang="ru-RU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Сроки подачи документов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C4D473-CE54-4188-8F57-DA76A11EF8D5}"/>
              </a:ext>
            </a:extLst>
          </p:cNvPr>
          <p:cNvSpPr txBox="1"/>
          <p:nvPr/>
        </p:nvSpPr>
        <p:spPr>
          <a:xfrm>
            <a:off x="176332" y="1155140"/>
            <a:ext cx="879133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Зачисление на подготовительный факультет – </a:t>
            </a:r>
            <a:r>
              <a:rPr lang="ru-RU" sz="18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в течение всего года</a:t>
            </a:r>
          </a:p>
        </p:txBody>
      </p:sp>
      <p:sp>
        <p:nvSpPr>
          <p:cNvPr id="10" name="Google Shape;126;p14">
            <a:extLst>
              <a:ext uri="{FF2B5EF4-FFF2-40B4-BE49-F238E27FC236}">
                <a16:creationId xmlns:a16="http://schemas.microsoft.com/office/drawing/2014/main" id="{9DBDC1CD-12FA-4598-A904-2CE61811562C}"/>
              </a:ext>
            </a:extLst>
          </p:cNvPr>
          <p:cNvSpPr txBox="1"/>
          <p:nvPr/>
        </p:nvSpPr>
        <p:spPr>
          <a:xfrm>
            <a:off x="8487845" y="6448901"/>
            <a:ext cx="479822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>
              <a:spcAft>
                <a:spcPts val="600"/>
              </a:spcAft>
              <a:buClr>
                <a:srgbClr val="21306A"/>
              </a:buClr>
              <a:buSzPts val="2000"/>
            </a:pPr>
            <a:r>
              <a:rPr lang="ru-RU" sz="2000" b="1" dirty="0">
                <a:solidFill>
                  <a:srgbClr val="21306A"/>
                </a:solidFill>
                <a:latin typeface="Century Gothic" panose="020B0502020202020204" pitchFamily="34" charset="0"/>
              </a:rPr>
              <a:t>16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35C250-E9B6-4232-BC95-F97708F025AD}"/>
              </a:ext>
            </a:extLst>
          </p:cNvPr>
          <p:cNvSpPr txBox="1"/>
          <p:nvPr/>
        </p:nvSpPr>
        <p:spPr>
          <a:xfrm>
            <a:off x="176332" y="3986688"/>
            <a:ext cx="4568359" cy="24622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Прием иностранных граждан, поступающих для обучения в пределах квоты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, установленной Правительством РФ в соответствии с Постановлением Правительства РФ от 08.10.2013 г. №891 «Об установлении квоты на образование иностранных граждан и лиц без гражданства в Российской Федерации» </a:t>
            </a:r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осуществляется по направлениям Минобрнауки России в порядке и в сроки, установленные Минобрнауки России и иными уполномоченными организациями</a:t>
            </a:r>
          </a:p>
        </p:txBody>
      </p:sp>
      <p:pic>
        <p:nvPicPr>
          <p:cNvPr id="4098" name="Picture 2" descr="Late business man and woman team chasing deadline time in a rush hour. Businessman and businesswoman running after animated alive clock with legs. Flat style vector illustration. Stock Vector - 67658228">
            <a:extLst>
              <a:ext uri="{FF2B5EF4-FFF2-40B4-BE49-F238E27FC236}">
                <a16:creationId xmlns:a16="http://schemas.microsoft.com/office/drawing/2014/main" id="{928AFF40-4862-420E-A616-02657DB544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3" b="25019"/>
          <a:stretch/>
        </p:blipFill>
        <p:spPr bwMode="auto">
          <a:xfrm>
            <a:off x="456948" y="1618310"/>
            <a:ext cx="4166659" cy="227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474DDF-FEA0-44BE-83D4-C3A1AF89026F}"/>
              </a:ext>
            </a:extLst>
          </p:cNvPr>
          <p:cNvSpPr txBox="1"/>
          <p:nvPr/>
        </p:nvSpPr>
        <p:spPr>
          <a:xfrm>
            <a:off x="4744691" y="3986687"/>
            <a:ext cx="4222976" cy="24622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Прием документов 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у иностранных граждан, </a:t>
            </a:r>
            <a:b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поступающих на программы </a:t>
            </a:r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аспирантуры 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по договорам с оплатой стоимости обучения: </a:t>
            </a:r>
          </a:p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начинается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01 апреля 2024 г. 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завершается 29 сентября 2024 г. 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(по очной и очно-заочной формам обучения) </a:t>
            </a:r>
            <a:b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или </a:t>
            </a: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19 ноября 2024 г.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b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(по заочной форме обучения)</a:t>
            </a:r>
          </a:p>
          <a:p>
            <a:pPr algn="ctr"/>
            <a:endParaRPr lang="ru-RU" sz="1000" dirty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/>
            <a:r>
              <a:rPr lang="ru-RU" sz="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Зачисление по договорам с оплатой стоимости осуществляется после поступления денежных средств на счет Университета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091111-BBA7-4FFE-BFC8-890FE903BC04}"/>
              </a:ext>
            </a:extLst>
          </p:cNvPr>
          <p:cNvSpPr txBox="1"/>
          <p:nvPr/>
        </p:nvSpPr>
        <p:spPr>
          <a:xfrm>
            <a:off x="4744691" y="1524473"/>
            <a:ext cx="4222976" cy="24622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Прием документов 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у иностранных граждан, </a:t>
            </a:r>
            <a:b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поступающих на программы </a:t>
            </a:r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магистратуры 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по договорам с оплатой стоимости обучения: </a:t>
            </a:r>
          </a:p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начинается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01 апреля 2024 г. 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завершается 29 сентября 2024 г. 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(по очной и очно-заочной формам обучения) </a:t>
            </a:r>
            <a:b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или </a:t>
            </a: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26 ноября 2024 г.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b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(по заочной форме обучения)</a:t>
            </a:r>
          </a:p>
          <a:p>
            <a:pPr algn="ctr"/>
            <a:endParaRPr lang="ru-RU" sz="1000" dirty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/>
            <a:r>
              <a:rPr lang="ru-RU" sz="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Зачисление по договорам с оплатой стоимости осуществляется после поступления денежных средств на счет 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4124584899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4 Colour Theorem: All The World's Countries Can Be Coloured Using Only 4  Colours, So That No Two Adjacent Countries Share The Same Colour –  Brilliant Maps">
            <a:extLst>
              <a:ext uri="{FF2B5EF4-FFF2-40B4-BE49-F238E27FC236}">
                <a16:creationId xmlns:a16="http://schemas.microsoft.com/office/drawing/2014/main" id="{CED6025D-EF6C-49C5-8090-F8E49306A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" r="2544"/>
          <a:stretch/>
        </p:blipFill>
        <p:spPr bwMode="auto">
          <a:xfrm>
            <a:off x="72565" y="1727686"/>
            <a:ext cx="9107155" cy="437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Google Shape;104;p14"/>
          <p:cNvSpPr txBox="1"/>
          <p:nvPr/>
        </p:nvSpPr>
        <p:spPr>
          <a:xfrm>
            <a:off x="0" y="0"/>
            <a:ext cx="9144000" cy="1183480"/>
          </a:xfrm>
          <a:prstGeom prst="rect">
            <a:avLst/>
          </a:prstGeom>
          <a:solidFill>
            <a:srgbClr val="0079C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 dirty="0">
              <a:solidFill>
                <a:srgbClr val="23735D"/>
              </a:solidFill>
              <a:latin typeface="Century Gothic" panose="020B0502020202020204" pitchFamily="34" charset="0"/>
              <a:ea typeface="Corbel"/>
              <a:cs typeface="Corbel"/>
              <a:sym typeface="Corbel"/>
            </a:endParaRPr>
          </a:p>
        </p:txBody>
      </p:sp>
      <p:sp>
        <p:nvSpPr>
          <p:cNvPr id="36" name="Google Shape;126;p14"/>
          <p:cNvSpPr txBox="1"/>
          <p:nvPr/>
        </p:nvSpPr>
        <p:spPr>
          <a:xfrm>
            <a:off x="8487845" y="6281753"/>
            <a:ext cx="479822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>
              <a:spcAft>
                <a:spcPts val="600"/>
              </a:spcAft>
              <a:buClr>
                <a:srgbClr val="21306A"/>
              </a:buClr>
              <a:buSzPts val="2000"/>
            </a:pPr>
            <a:r>
              <a:rPr lang="ru-RU" sz="2000" b="1" dirty="0">
                <a:solidFill>
                  <a:srgbClr val="21306A"/>
                </a:solidFill>
                <a:latin typeface="Century Gothic" panose="020B0502020202020204" pitchFamily="34" charset="0"/>
              </a:rPr>
              <a:t>17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28" name="Google Shape;119;p14">
            <a:extLst>
              <a:ext uri="{FF2B5EF4-FFF2-40B4-BE49-F238E27FC236}">
                <a16:creationId xmlns:a16="http://schemas.microsoft.com/office/drawing/2014/main" id="{5D8D4ECF-36E1-41F2-B628-90944B731C91}"/>
              </a:ext>
            </a:extLst>
          </p:cNvPr>
          <p:cNvSpPr txBox="1">
            <a:spLocks/>
          </p:cNvSpPr>
          <p:nvPr/>
        </p:nvSpPr>
        <p:spPr>
          <a:xfrm>
            <a:off x="232649" y="-10551"/>
            <a:ext cx="8678702" cy="105277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Отделы Департамента по рекрутингу и сопровождению иностранных обучающихся РУДН</a:t>
            </a:r>
          </a:p>
        </p:txBody>
      </p:sp>
      <p:sp>
        <p:nvSpPr>
          <p:cNvPr id="19" name="Google Shape;157;p15">
            <a:extLst>
              <a:ext uri="{FF2B5EF4-FFF2-40B4-BE49-F238E27FC236}">
                <a16:creationId xmlns:a16="http://schemas.microsoft.com/office/drawing/2014/main" id="{A42783CC-BAB9-415F-BB6F-1C6E10F6C9B8}"/>
              </a:ext>
            </a:extLst>
          </p:cNvPr>
          <p:cNvSpPr txBox="1"/>
          <p:nvPr/>
        </p:nvSpPr>
        <p:spPr>
          <a:xfrm>
            <a:off x="340520" y="5829300"/>
            <a:ext cx="750094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entury Gothic" panose="020B0502020202020204" pitchFamily="34" charset="0"/>
              <a:ea typeface="Corbel"/>
              <a:cs typeface="Corbel"/>
              <a:sym typeface="Corbel"/>
            </a:endParaRPr>
          </a:p>
        </p:txBody>
      </p:sp>
      <p:sp>
        <p:nvSpPr>
          <p:cNvPr id="24" name="Скругленный прямоугольник 17">
            <a:extLst>
              <a:ext uri="{FF2B5EF4-FFF2-40B4-BE49-F238E27FC236}">
                <a16:creationId xmlns:a16="http://schemas.microsoft.com/office/drawing/2014/main" id="{0A46CF27-5C44-4BE8-809A-17C28F2A2BE3}"/>
              </a:ext>
            </a:extLst>
          </p:cNvPr>
          <p:cNvSpPr/>
          <p:nvPr/>
        </p:nvSpPr>
        <p:spPr>
          <a:xfrm>
            <a:off x="715567" y="1543612"/>
            <a:ext cx="7711097" cy="47255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отдел стран Африки:</a:t>
            </a:r>
          </a:p>
          <a:p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тел. +7 495 787 38 03 (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вн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. 1321); 	e-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mail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:	africa@rudn.ru</a:t>
            </a:r>
          </a:p>
          <a:p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отдел стран Азии:</a:t>
            </a:r>
          </a:p>
          <a:p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тел. +7 495 787 38 03 (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вн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. 1784); 	e-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mail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:	asia@rudn.ru</a:t>
            </a:r>
          </a:p>
          <a:p>
            <a:endParaRPr lang="ru-RU" sz="1800" b="1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отдел стран Европы и Америки:</a:t>
            </a:r>
          </a:p>
          <a:p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тел. +7 495 787 38 03 (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вн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. 1192); 	e-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mail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:	europe@rudn.ru, </a:t>
            </a:r>
            <a:b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			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	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america@rudn.ru</a:t>
            </a:r>
          </a:p>
          <a:p>
            <a:endParaRPr lang="ru-RU" sz="1800" b="1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отдел стран Ближнего Востока и Северной Африки:</a:t>
            </a:r>
          </a:p>
          <a:p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тел. +7 495 787 38 03 (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вн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. 2204); 	e-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mail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:	mena@rudn.ru</a:t>
            </a:r>
          </a:p>
          <a:p>
            <a:endParaRPr lang="ru-RU" sz="1800" b="1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отдел стран СНГ и Балтии:</a:t>
            </a:r>
          </a:p>
          <a:p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тел. +7 495 787 38 03 (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вн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. 2197); 	e-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mail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:	cis@rudn.ru</a:t>
            </a:r>
          </a:p>
        </p:txBody>
      </p:sp>
    </p:spTree>
    <p:extLst>
      <p:ext uri="{BB962C8B-B14F-4D97-AF65-F5344CB8AC3E}">
        <p14:creationId xmlns:p14="http://schemas.microsoft.com/office/powerpoint/2010/main" val="3263196120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Google Shape;119;p14"/>
          <p:cNvSpPr txBox="1">
            <a:spLocks/>
          </p:cNvSpPr>
          <p:nvPr/>
        </p:nvSpPr>
        <p:spPr>
          <a:xfrm>
            <a:off x="281344" y="2517464"/>
            <a:ext cx="5547956" cy="5548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lt1"/>
              </a:buClr>
              <a:buSzPts val="3000"/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ea typeface="Corbel"/>
                <a:cs typeface="Corbel"/>
                <a:sym typeface="Corbel"/>
              </a:rPr>
              <a:t>Спасибо за внимание!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Google Shape;287;p23"/>
          <p:cNvSpPr txBox="1"/>
          <p:nvPr/>
        </p:nvSpPr>
        <p:spPr>
          <a:xfrm>
            <a:off x="6256020" y="4305300"/>
            <a:ext cx="2887979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chemeClr val="lt1"/>
              </a:buClr>
              <a:buSzPts val="2500"/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orbel"/>
                <a:cs typeface="Corbel"/>
                <a:sym typeface="Corbel"/>
              </a:rPr>
              <a:t>Заместитель директора инженерной академии по международной деятельности</a:t>
            </a:r>
            <a:endParaRPr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buClr>
                <a:schemeClr val="lt1"/>
              </a:buClr>
              <a:buSzPts val="2500"/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orbel"/>
                <a:cs typeface="Corbel"/>
                <a:sym typeface="Corbel"/>
              </a:rPr>
              <a:t>Андрющенко Ирина Станиславовна</a:t>
            </a:r>
          </a:p>
          <a:p>
            <a:pPr>
              <a:spcBef>
                <a:spcPts val="600"/>
              </a:spcBef>
              <a:buClr>
                <a:schemeClr val="lt1"/>
              </a:buClr>
              <a:buSzPts val="2500"/>
            </a:pP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Corbel"/>
                <a:cs typeface="Corbel"/>
                <a:sym typeface="Corbel"/>
              </a:rPr>
              <a:t>✉ andryushchenko-is@rudn.ru</a:t>
            </a:r>
            <a:endParaRPr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43292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89A1FFD-A4D1-430A-BB7F-E9498BDBE1A0}"/>
              </a:ext>
            </a:extLst>
          </p:cNvPr>
          <p:cNvSpPr/>
          <p:nvPr/>
        </p:nvSpPr>
        <p:spPr>
          <a:xfrm>
            <a:off x="288966" y="1184199"/>
            <a:ext cx="5266260" cy="5218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  <a:defRPr/>
            </a:pPr>
            <a:endParaRPr lang="en-US" sz="2000" b="1" kern="1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450"/>
              </a:spcAft>
              <a:defRPr/>
            </a:pPr>
            <a:r>
              <a:rPr lang="ru-RU" sz="2000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Инженерная академия</a:t>
            </a:r>
          </a:p>
          <a:p>
            <a:pPr marL="214313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ru-RU" sz="1600" kern="1200" dirty="0">
                <a:solidFill>
                  <a:srgbClr val="595959"/>
                </a:solidFill>
                <a:latin typeface="Century Gothic" panose="020B0502020202020204" pitchFamily="34" charset="0"/>
                <a:ea typeface="+mn-ea"/>
                <a:cs typeface="+mn-cs"/>
              </a:rPr>
              <a:t>Направления подготовки магистратуры </a:t>
            </a:r>
            <a:br>
              <a:rPr lang="ru-RU" sz="1600" kern="1200" dirty="0">
                <a:solidFill>
                  <a:srgbClr val="595959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1600" kern="1200" dirty="0">
                <a:solidFill>
                  <a:srgbClr val="595959"/>
                </a:solidFill>
                <a:latin typeface="Century Gothic" panose="020B0502020202020204" pitchFamily="34" charset="0"/>
                <a:ea typeface="+mn-ea"/>
                <a:cs typeface="+mn-cs"/>
              </a:rPr>
              <a:t>и аспирантуры на русском и </a:t>
            </a:r>
            <a:br>
              <a:rPr lang="ru-RU" sz="1600" kern="1200" dirty="0">
                <a:solidFill>
                  <a:srgbClr val="595959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1600" kern="1200" dirty="0">
                <a:solidFill>
                  <a:srgbClr val="595959"/>
                </a:solidFill>
                <a:latin typeface="Century Gothic" panose="020B0502020202020204" pitchFamily="34" charset="0"/>
                <a:ea typeface="+mn-ea"/>
                <a:cs typeface="+mn-cs"/>
              </a:rPr>
              <a:t>английском языках</a:t>
            </a:r>
            <a:endParaRPr lang="en-US" sz="2000" kern="12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450"/>
              </a:spcAft>
              <a:defRPr/>
            </a:pPr>
            <a:endParaRPr lang="en-US" sz="2000" b="1" kern="1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450"/>
              </a:spcAft>
              <a:defRPr/>
            </a:pPr>
            <a:r>
              <a:rPr lang="ru-RU" sz="2000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Обучение на бюджетной основе</a:t>
            </a:r>
          </a:p>
          <a:p>
            <a:pPr marL="214313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ru-RU" sz="1600" kern="1200" dirty="0">
                <a:solidFill>
                  <a:srgbClr val="595959"/>
                </a:solidFill>
                <a:latin typeface="Century Gothic" panose="020B0502020202020204" pitchFamily="34" charset="0"/>
                <a:ea typeface="+mn-ea"/>
                <a:cs typeface="+mn-cs"/>
              </a:rPr>
              <a:t>Сайт </a:t>
            </a:r>
            <a:r>
              <a:rPr lang="en-US" sz="1600" kern="12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education</a:t>
            </a:r>
            <a:r>
              <a:rPr lang="ru-RU" sz="1600" kern="12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-in-russia.com</a:t>
            </a:r>
          </a:p>
          <a:p>
            <a:pPr marL="214313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ru-RU" sz="1600" kern="1200" dirty="0">
                <a:solidFill>
                  <a:srgbClr val="595959"/>
                </a:solidFill>
                <a:latin typeface="Century Gothic" panose="020B0502020202020204" pitchFamily="34" charset="0"/>
                <a:ea typeface="+mn-ea"/>
                <a:cs typeface="+mn-cs"/>
              </a:rPr>
              <a:t>Поступление на основе конкурсного отбора </a:t>
            </a:r>
            <a:br>
              <a:rPr lang="ru-RU" sz="1600" kern="1200" dirty="0">
                <a:solidFill>
                  <a:srgbClr val="595959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1600" kern="1200" dirty="0">
                <a:solidFill>
                  <a:srgbClr val="595959"/>
                </a:solidFill>
                <a:latin typeface="Century Gothic" panose="020B0502020202020204" pitchFamily="34" charset="0"/>
                <a:ea typeface="+mn-ea"/>
                <a:cs typeface="+mn-cs"/>
              </a:rPr>
              <a:t>с оценкой портфолио</a:t>
            </a:r>
          </a:p>
          <a:p>
            <a:pPr marL="214313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sz="2400" kern="120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spcAft>
                <a:spcPts val="450"/>
              </a:spcAft>
              <a:defRPr/>
            </a:pPr>
            <a:r>
              <a:rPr lang="ru-RU" sz="2000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Обучение на контрактной основе</a:t>
            </a:r>
          </a:p>
          <a:p>
            <a:pPr marL="214313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ru-RU" sz="1600" kern="1200" dirty="0">
                <a:solidFill>
                  <a:srgbClr val="595959"/>
                </a:solidFill>
                <a:latin typeface="Century Gothic" panose="020B0502020202020204" pitchFamily="34" charset="0"/>
              </a:rPr>
              <a:t>Сроки приема</a:t>
            </a:r>
          </a:p>
          <a:p>
            <a:pPr marL="214313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ru-RU" sz="1600" kern="12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Online</a:t>
            </a:r>
            <a:r>
              <a:rPr lang="ru-RU" sz="1600" kern="1200" dirty="0">
                <a:solidFill>
                  <a:srgbClr val="595959"/>
                </a:solidFill>
                <a:latin typeface="Century Gothic" panose="020B0502020202020204" pitchFamily="34" charset="0"/>
              </a:rPr>
              <a:t> подача документов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D9ACE16-7CBA-4714-A6C9-CF4A46E67C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08" r="10067" b="-1"/>
          <a:stretch/>
        </p:blipFill>
        <p:spPr>
          <a:xfrm>
            <a:off x="4413250" y="1155246"/>
            <a:ext cx="4730750" cy="3369051"/>
          </a:xfrm>
          <a:custGeom>
            <a:avLst/>
            <a:gdLst/>
            <a:ahLst/>
            <a:cxnLst/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Google Shape;104;p14"/>
          <p:cNvSpPr txBox="1"/>
          <p:nvPr/>
        </p:nvSpPr>
        <p:spPr>
          <a:xfrm>
            <a:off x="0" y="719"/>
            <a:ext cx="9144000" cy="1183480"/>
          </a:xfrm>
          <a:prstGeom prst="rect">
            <a:avLst/>
          </a:prstGeom>
          <a:solidFill>
            <a:srgbClr val="0079C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 dirty="0">
              <a:solidFill>
                <a:srgbClr val="23735D"/>
              </a:solidFill>
              <a:latin typeface="Century Gothic" panose="020B0502020202020204" pitchFamily="34" charset="0"/>
              <a:ea typeface="Corbel"/>
              <a:cs typeface="Corbel"/>
              <a:sym typeface="Corbel"/>
            </a:endParaRPr>
          </a:p>
        </p:txBody>
      </p:sp>
      <p:sp>
        <p:nvSpPr>
          <p:cNvPr id="36" name="Google Shape;126;p14"/>
          <p:cNvSpPr txBox="1"/>
          <p:nvPr/>
        </p:nvSpPr>
        <p:spPr>
          <a:xfrm>
            <a:off x="8487845" y="6448901"/>
            <a:ext cx="479822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>
              <a:spcAft>
                <a:spcPts val="600"/>
              </a:spcAft>
              <a:buClr>
                <a:srgbClr val="21306A"/>
              </a:buClr>
              <a:buSzPts val="2000"/>
            </a:pPr>
            <a:r>
              <a:rPr lang="ru-RU" sz="2000" b="1" dirty="0">
                <a:solidFill>
                  <a:srgbClr val="21306A"/>
                </a:solidFill>
                <a:latin typeface="Century Gothic" panose="020B0502020202020204" pitchFamily="34" charset="0"/>
              </a:rPr>
              <a:t>2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37" name="Google Shape;119;p14">
            <a:extLst>
              <a:ext uri="{FF2B5EF4-FFF2-40B4-BE49-F238E27FC236}">
                <a16:creationId xmlns:a16="http://schemas.microsoft.com/office/drawing/2014/main" id="{E0EB5A56-9BC0-4C89-80F4-E0675871A125}"/>
              </a:ext>
            </a:extLst>
          </p:cNvPr>
          <p:cNvSpPr txBox="1">
            <a:spLocks/>
          </p:cNvSpPr>
          <p:nvPr/>
        </p:nvSpPr>
        <p:spPr>
          <a:xfrm>
            <a:off x="288965" y="308473"/>
            <a:ext cx="8855035" cy="5548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defRPr/>
            </a:pPr>
            <a:r>
              <a:rPr lang="ru-RU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Поступление иностранных граждан </a:t>
            </a:r>
            <a:r>
              <a:rPr lang="ru-RU" alt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 2024/2025 </a:t>
            </a:r>
            <a:r>
              <a:rPr lang="ru-RU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уч. году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7009755-E4DB-4A22-A0E4-2EB82EAF1A4B}"/>
              </a:ext>
            </a:extLst>
          </p:cNvPr>
          <p:cNvSpPr/>
          <p:nvPr/>
        </p:nvSpPr>
        <p:spPr>
          <a:xfrm>
            <a:off x="5844192" y="4999559"/>
            <a:ext cx="1265957" cy="126595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2" name="Google Shape;151;p18">
            <a:extLst>
              <a:ext uri="{FF2B5EF4-FFF2-40B4-BE49-F238E27FC236}">
                <a16:creationId xmlns:a16="http://schemas.microsoft.com/office/drawing/2014/main" id="{A2405D3B-40B5-48CC-A513-477B4D49E8E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746" y="5135554"/>
            <a:ext cx="906848" cy="99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FC795648-DD25-490D-B52C-45F6FABF0324}"/>
              </a:ext>
            </a:extLst>
          </p:cNvPr>
          <p:cNvSpPr/>
          <p:nvPr/>
        </p:nvSpPr>
        <p:spPr>
          <a:xfrm>
            <a:off x="8101512" y="4406748"/>
            <a:ext cx="386333" cy="397714"/>
          </a:xfrm>
          <a:prstGeom prst="ellipse">
            <a:avLst/>
          </a:prstGeom>
          <a:solidFill>
            <a:srgbClr val="D91611"/>
          </a:solidFill>
          <a:ln>
            <a:solidFill>
              <a:srgbClr val="D91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6EDD5F00-02C6-4348-8196-02D242536B2E}"/>
              </a:ext>
            </a:extLst>
          </p:cNvPr>
          <p:cNvSpPr/>
          <p:nvPr/>
        </p:nvSpPr>
        <p:spPr>
          <a:xfrm>
            <a:off x="8101512" y="5332386"/>
            <a:ext cx="569130" cy="58589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84180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92" y="1653954"/>
            <a:ext cx="6592455" cy="4424114"/>
          </a:xfrm>
          <a:prstGeom prst="rect">
            <a:avLst/>
          </a:prstGeom>
        </p:spPr>
      </p:pic>
      <p:sp>
        <p:nvSpPr>
          <p:cNvPr id="210" name="Google Shape;210;p17"/>
          <p:cNvSpPr txBox="1"/>
          <p:nvPr/>
        </p:nvSpPr>
        <p:spPr>
          <a:xfrm>
            <a:off x="288965" y="1972224"/>
            <a:ext cx="4366855" cy="415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487" tIns="27244" rIns="54487" bIns="27244" anchor="t" anchorCtr="0">
            <a:noAutofit/>
          </a:bodyPr>
          <a:lstStyle/>
          <a:p>
            <a:pPr lvl="0">
              <a:spcAft>
                <a:spcPts val="400"/>
              </a:spcAft>
              <a:buClr>
                <a:srgbClr val="23735D"/>
              </a:buClr>
              <a:buSzPts val="1800"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Магистратура:</a:t>
            </a:r>
          </a:p>
          <a:p>
            <a:pPr lvl="0">
              <a:spcAft>
                <a:spcPts val="400"/>
              </a:spcAft>
              <a:buClr>
                <a:srgbClr val="23735D"/>
              </a:buClr>
              <a:buSzPts val="1800"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01.04.02 «Прикладная математика и информатика»:</a:t>
            </a:r>
          </a:p>
          <a:p>
            <a:pPr marL="216000" lvl="0" indent="172800"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Баллистическое проектирование космических комплексов и систем</a:t>
            </a:r>
          </a:p>
          <a:p>
            <a:pPr marL="216000" lvl="0" indent="172800"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Data Science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и цифровая трансформация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lvl="0">
              <a:spcAft>
                <a:spcPts val="400"/>
              </a:spcAft>
              <a:buClr>
                <a:srgbClr val="23735D"/>
              </a:buClr>
              <a:buSzPts val="1800"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02.04.02 «Фундаментальная информатика и информационные технологии»:</a:t>
            </a:r>
          </a:p>
          <a:p>
            <a:pPr marL="216000" lvl="0" indent="172800"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Анализ больших данных и технологии защиты информации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216000" lvl="0"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27.04.04 «Управление в технических системах»</a:t>
            </a:r>
          </a:p>
          <a:p>
            <a:pPr marL="387450" lvl="0" indent="-171450"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Искусственный интеллект и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роботехнические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системы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387450" lvl="0" indent="-171450"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Data Science and Space Engineering (in English)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216000" lvl="0"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0F7678-502A-4BDC-919A-A9D7DA611288}"/>
              </a:ext>
            </a:extLst>
          </p:cNvPr>
          <p:cNvSpPr/>
          <p:nvPr/>
        </p:nvSpPr>
        <p:spPr>
          <a:xfrm>
            <a:off x="5067299" y="5710938"/>
            <a:ext cx="37337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FF0000"/>
              </a:buClr>
              <a:buSzPts val="1800"/>
            </a:pPr>
            <a:r>
              <a:rPr lang="ru-RU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Директор департамента механики и процессов управления </a:t>
            </a:r>
          </a:p>
          <a:p>
            <a:pPr lvl="0" algn="r">
              <a:buClr>
                <a:srgbClr val="FF0000"/>
              </a:buClr>
              <a:buSzPts val="1800"/>
            </a:pP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✓ Разумный Юрий Николаевич </a:t>
            </a:r>
          </a:p>
          <a:p>
            <a:pPr lvl="0" algn="r">
              <a:buClr>
                <a:srgbClr val="FF0000"/>
              </a:buClr>
              <a:buSzPts val="1800"/>
            </a:pP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✉ </a:t>
            </a:r>
            <a:r>
              <a:rPr lang="en-US" sz="105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razoumny-yun</a:t>
            </a:r>
            <a:r>
              <a:rPr lang="ru-RU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@rudn.ru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8965" y="1532280"/>
            <a:ext cx="2195199" cy="243348"/>
          </a:xfrm>
          <a:prstGeom prst="rect">
            <a:avLst/>
          </a:prstGeom>
          <a:solidFill>
            <a:srgbClr val="71B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Century Gothic" panose="020B0502020202020204" pitchFamily="34" charset="0"/>
                <a:cs typeface="Calibri" panose="020F0502020204030204" pitchFamily="34" charset="0"/>
              </a:rPr>
              <a:t>Направления подготовки:</a:t>
            </a:r>
          </a:p>
        </p:txBody>
      </p:sp>
      <p:sp>
        <p:nvSpPr>
          <p:cNvPr id="9" name="Google Shape;104;p14"/>
          <p:cNvSpPr txBox="1"/>
          <p:nvPr/>
        </p:nvSpPr>
        <p:spPr>
          <a:xfrm>
            <a:off x="0" y="719"/>
            <a:ext cx="9144000" cy="1183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Corbel"/>
              <a:cs typeface="Corbel"/>
              <a:sym typeface="Corbel"/>
            </a:endParaRPr>
          </a:p>
        </p:txBody>
      </p:sp>
      <p:sp>
        <p:nvSpPr>
          <p:cNvPr id="12" name="Google Shape;119;p14"/>
          <p:cNvSpPr txBox="1">
            <a:spLocks/>
          </p:cNvSpPr>
          <p:nvPr/>
        </p:nvSpPr>
        <p:spPr>
          <a:xfrm>
            <a:off x="288965" y="455543"/>
            <a:ext cx="8586094" cy="5548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defRPr/>
            </a:pPr>
            <a:r>
              <a:rPr lang="ru-RU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Департамент механики и процессов управления</a:t>
            </a:r>
            <a:endParaRPr lang="ru-RU" altLang="ru-RU" sz="24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" name="Google Shape;126;p14"/>
          <p:cNvSpPr txBox="1"/>
          <p:nvPr/>
        </p:nvSpPr>
        <p:spPr>
          <a:xfrm>
            <a:off x="8487845" y="6448901"/>
            <a:ext cx="479822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>
              <a:buClr>
                <a:srgbClr val="21306A"/>
              </a:buClr>
              <a:buSzPts val="2000"/>
            </a:pPr>
            <a:r>
              <a:rPr lang="ru-RU" sz="2000" b="1" dirty="0">
                <a:solidFill>
                  <a:srgbClr val="21306A"/>
                </a:solidFill>
                <a:latin typeface="Century Gothic" panose="020B0502020202020204" pitchFamily="34" charset="0"/>
              </a:rPr>
              <a:t>3</a:t>
            </a:r>
            <a:endParaRPr sz="1400" b="1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48981" y="1532280"/>
            <a:ext cx="4052117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23735D"/>
              </a:buClr>
              <a:buSzPts val="1800"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Аспирантура:</a:t>
            </a:r>
          </a:p>
          <a:p>
            <a:pPr lvl="0">
              <a:spcAft>
                <a:spcPts val="600"/>
              </a:spcAft>
              <a:buClr>
                <a:srgbClr val="23735D"/>
              </a:buClr>
              <a:buSzPts val="1800"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2.3 «Информационные технологии и коммуникации»:</a:t>
            </a:r>
          </a:p>
          <a:p>
            <a:pPr marL="180975" indent="4763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2.3.1 Системный анализ, управление и обработка информации </a:t>
            </a:r>
          </a:p>
          <a:p>
            <a:pPr marL="180975" indent="4763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2.3.1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System Analysis, Control and Information Processes (in English)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180975" indent="4763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2.5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«Машиностроение»</a:t>
            </a:r>
          </a:p>
          <a:p>
            <a:pPr marL="182562" lvl="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2.5.16 Динамика, баллистика и управление движением летательных аппаратов</a:t>
            </a:r>
          </a:p>
          <a:p>
            <a:pPr marL="182562" lvl="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2.5.16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Dynamics, Ballistics, Control of Motion of Aircraft and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Spasecraft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(in English)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293077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Строительство зданий и сооружений . Цена - 99.00 руб., Новосибирск ...">
            <a:extLst>
              <a:ext uri="{FF2B5EF4-FFF2-40B4-BE49-F238E27FC236}">
                <a16:creationId xmlns:a16="http://schemas.microsoft.com/office/drawing/2014/main" id="{657588ED-2C9C-4737-85F9-FB9002B83D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2" r="48867" b="-1"/>
          <a:stretch/>
        </p:blipFill>
        <p:spPr bwMode="auto">
          <a:xfrm>
            <a:off x="2683466" y="1721231"/>
            <a:ext cx="3652838" cy="380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Google Shape;200;p16"/>
          <p:cNvSpPr txBox="1"/>
          <p:nvPr/>
        </p:nvSpPr>
        <p:spPr>
          <a:xfrm>
            <a:off x="288965" y="1848617"/>
            <a:ext cx="4283035" cy="2929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487" tIns="27244" rIns="54487" bIns="27244" anchor="t" anchorCtr="0">
            <a:noAutofit/>
          </a:bodyPr>
          <a:lstStyle/>
          <a:p>
            <a:pPr marL="28576">
              <a:spcAft>
                <a:spcPts val="600"/>
              </a:spcAft>
              <a:buClr>
                <a:srgbClr val="0070C0"/>
              </a:buClr>
              <a:buSzPts val="1800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 panose="020F0502020204030204" pitchFamily="34" charset="0"/>
                <a:sym typeface="Calibri"/>
              </a:rPr>
              <a:t>Магистратура:</a:t>
            </a:r>
          </a:p>
          <a:p>
            <a:pPr marL="28576">
              <a:spcAft>
                <a:spcPts val="600"/>
              </a:spcAft>
              <a:buClr>
                <a:srgbClr val="0070C0"/>
              </a:buClr>
              <a:buSzPts val="1800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 panose="020F0502020204030204" pitchFamily="34" charset="0"/>
                <a:sym typeface="Calibri"/>
              </a:rPr>
              <a:t>08.04.01 «Строительство»:</a:t>
            </a:r>
          </a:p>
          <a:p>
            <a:pPr marL="358775" indent="-17145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 panose="020F0502020204030204" pitchFamily="34" charset="0"/>
                <a:sym typeface="Calibri"/>
              </a:rPr>
              <a:t>Проектирование зданий и специальных сооружений </a:t>
            </a:r>
          </a:p>
          <a:p>
            <a:pPr marL="358775" indent="-17145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 panose="020F0502020204030204" pitchFamily="34" charset="0"/>
                <a:sym typeface="Calibri"/>
              </a:rPr>
              <a:t>Технологии, организация и экономика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 panose="020F0502020204030204" pitchFamily="34" charset="0"/>
                <a:sym typeface="Calibri"/>
              </a:rPr>
              <a:t>строильества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58775" indent="-17145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 panose="020F0502020204030204" pitchFamily="34" charset="0"/>
                <a:sym typeface="Calibri"/>
              </a:rPr>
              <a:t>Гидротехническое строительство и технологии водопользования</a:t>
            </a:r>
          </a:p>
          <a:p>
            <a:pPr marL="358775" indent="-17145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 panose="020F0502020204030204" pitchFamily="34" charset="0"/>
                <a:sym typeface="Calibri"/>
              </a:rPr>
              <a:t>Civil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 panose="020F0502020204030204" pitchFamily="34" charset="0"/>
                <a:sym typeface="Calibri"/>
              </a:rPr>
              <a:t>Engineering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 panose="020F0502020204030204" pitchFamily="34" charset="0"/>
                <a:sym typeface="Calibri"/>
              </a:rPr>
              <a:t>and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 panose="020F0502020204030204" pitchFamily="34" charset="0"/>
                <a:sym typeface="Calibri"/>
              </a:rPr>
              <a:t>Built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 panose="020F0502020204030204" pitchFamily="34" charset="0"/>
                <a:sym typeface="Calibri"/>
              </a:rPr>
              <a:t>Environment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 panose="020F0502020204030204" pitchFamily="34" charset="0"/>
                <a:sym typeface="Calibri"/>
              </a:rPr>
              <a:t>(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 panose="020F0502020204030204" pitchFamily="34" charset="0"/>
                <a:sym typeface="Calibri"/>
              </a:rPr>
              <a:t>in English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 panose="020F0502020204030204" pitchFamily="34" charset="0"/>
                <a:sym typeface="Calibri"/>
              </a:rPr>
              <a:t>)</a:t>
            </a:r>
          </a:p>
          <a:p>
            <a:pPr marL="358775" indent="-17145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545" y="1500307"/>
            <a:ext cx="2229123" cy="243349"/>
          </a:xfrm>
          <a:prstGeom prst="rect">
            <a:avLst/>
          </a:prstGeom>
          <a:solidFill>
            <a:srgbClr val="71B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Направления подготовки: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928E2A2-FC53-48D2-B3BE-0D57007115AA}"/>
              </a:ext>
            </a:extLst>
          </p:cNvPr>
          <p:cNvSpPr/>
          <p:nvPr/>
        </p:nvSpPr>
        <p:spPr>
          <a:xfrm>
            <a:off x="288965" y="5957545"/>
            <a:ext cx="297646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0000"/>
              </a:buClr>
              <a:buSzPts val="1800"/>
            </a:pPr>
            <a:r>
              <a:rPr lang="ru-RU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Директор департамента строительства </a:t>
            </a:r>
          </a:p>
          <a:p>
            <a:pPr lvl="0">
              <a:buClr>
                <a:srgbClr val="FF0000"/>
              </a:buClr>
              <a:buSzPts val="1800"/>
            </a:pP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✓ </a:t>
            </a:r>
            <a:r>
              <a:rPr 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Рынковская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 Марина Игоревна</a:t>
            </a:r>
          </a:p>
          <a:p>
            <a:pPr lvl="0">
              <a:buClr>
                <a:srgbClr val="FF0000"/>
              </a:buClr>
              <a:buSzPts val="1800"/>
            </a:pP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✉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</a:rPr>
              <a:t>rynkovskaya-mi@rudn.ru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orbel"/>
              <a:cs typeface="Calibri" panose="020F0502020204030204" pitchFamily="34" charset="0"/>
            </a:endParaRPr>
          </a:p>
        </p:txBody>
      </p:sp>
      <p:sp>
        <p:nvSpPr>
          <p:cNvPr id="9" name="Google Shape;126;p14"/>
          <p:cNvSpPr txBox="1"/>
          <p:nvPr/>
        </p:nvSpPr>
        <p:spPr>
          <a:xfrm>
            <a:off x="8487845" y="6448901"/>
            <a:ext cx="479822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>
              <a:buClr>
                <a:srgbClr val="21306A"/>
              </a:buClr>
              <a:buSzPts val="2000"/>
            </a:pPr>
            <a:r>
              <a:rPr lang="ru-RU" sz="2000" b="1" dirty="0">
                <a:solidFill>
                  <a:srgbClr val="21306A"/>
                </a:solidFill>
                <a:latin typeface="Century Gothic" panose="020B0502020202020204" pitchFamily="34" charset="0"/>
              </a:rPr>
              <a:t>4</a:t>
            </a:r>
            <a:endParaRPr sz="1400" b="1" dirty="0">
              <a:latin typeface="Century Gothic" panose="020B0502020202020204" pitchFamily="34" charset="0"/>
            </a:endParaRPr>
          </a:p>
        </p:txBody>
      </p:sp>
      <p:sp>
        <p:nvSpPr>
          <p:cNvPr id="11" name="Google Shape;104;p14"/>
          <p:cNvSpPr txBox="1"/>
          <p:nvPr/>
        </p:nvSpPr>
        <p:spPr>
          <a:xfrm>
            <a:off x="0" y="719"/>
            <a:ext cx="9144000" cy="1183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 dirty="0">
              <a:solidFill>
                <a:srgbClr val="23735D"/>
              </a:solidFill>
              <a:latin typeface="Century Gothic" panose="020B0502020202020204" pitchFamily="34" charset="0"/>
              <a:ea typeface="Corbel"/>
              <a:cs typeface="Corbel"/>
              <a:sym typeface="Corbel"/>
            </a:endParaRPr>
          </a:p>
        </p:txBody>
      </p:sp>
      <p:sp>
        <p:nvSpPr>
          <p:cNvPr id="12" name="Google Shape;119;p14"/>
          <p:cNvSpPr txBox="1">
            <a:spLocks/>
          </p:cNvSpPr>
          <p:nvPr/>
        </p:nvSpPr>
        <p:spPr>
          <a:xfrm>
            <a:off x="288965" y="455543"/>
            <a:ext cx="7997428" cy="5548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defRPr/>
            </a:pPr>
            <a:r>
              <a:rPr lang="en-US" sz="24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sym typeface="Calibri"/>
              </a:rPr>
              <a:t>Департамент</a:t>
            </a:r>
            <a:r>
              <a:rPr lang="en-US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sym typeface="Calibri"/>
              </a:rPr>
              <a:t>строительства</a:t>
            </a:r>
            <a:endParaRPr lang="ru-RU" altLang="ru-RU" sz="24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684419-F74D-44EC-8D2D-F285349D69BE}"/>
              </a:ext>
            </a:extLst>
          </p:cNvPr>
          <p:cNvSpPr txBox="1"/>
          <p:nvPr/>
        </p:nvSpPr>
        <p:spPr>
          <a:xfrm>
            <a:off x="4668798" y="1848617"/>
            <a:ext cx="4186237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alibri"/>
              </a:rPr>
              <a:t>Аспирантура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 panose="020F0502020204030204" pitchFamily="34" charset="0"/>
                <a:sym typeface="Calibri"/>
              </a:rPr>
              <a:t>: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6">
              <a:spcAft>
                <a:spcPts val="600"/>
              </a:spcAft>
              <a:buClr>
                <a:srgbClr val="0070C0"/>
              </a:buClr>
              <a:buSzPts val="1800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 panose="020F0502020204030204" pitchFamily="34" charset="0"/>
                <a:sym typeface="Calibri"/>
              </a:rPr>
              <a:t>2. 1 «Строительство и архитектура»:</a:t>
            </a:r>
          </a:p>
          <a:p>
            <a:pPr indent="185738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 panose="020F0502020204030204" pitchFamily="34" charset="0"/>
                <a:sym typeface="Calibri"/>
              </a:rPr>
              <a:t>2.1.1 Строительные конструкции, здания и сооружения</a:t>
            </a:r>
          </a:p>
          <a:p>
            <a:pPr indent="185738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 panose="020F0502020204030204" pitchFamily="34" charset="0"/>
                <a:sym typeface="Calibri"/>
              </a:rPr>
              <a:t>2.1.9 Строительная механика</a:t>
            </a:r>
          </a:p>
          <a:p>
            <a:pPr indent="185738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Building designs, buildings and constructions: the theory of buildings and structures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 panose="020F0502020204030204" pitchFamily="34" charset="0"/>
                <a:sym typeface="Calibri"/>
              </a:rPr>
              <a:t>(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 panose="020F0502020204030204" pitchFamily="34" charset="0"/>
                <a:sym typeface="Calibri"/>
              </a:rPr>
              <a:t>in English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 panose="020F0502020204030204" pitchFamily="34" charset="0"/>
                <a:sym typeface="Calibri"/>
              </a:rPr>
              <a:t>)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indent="185738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Structural Mechanics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 panose="020F0502020204030204" pitchFamily="34" charset="0"/>
                <a:sym typeface="Calibri"/>
              </a:rPr>
              <a:t>(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 panose="020F0502020204030204" pitchFamily="34" charset="0"/>
                <a:sym typeface="Calibri"/>
              </a:rPr>
              <a:t>in English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 panose="020F0502020204030204" pitchFamily="34" charset="0"/>
                <a:sym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120673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772" y="1604493"/>
            <a:ext cx="6592455" cy="4424114"/>
          </a:xfrm>
          <a:prstGeom prst="rect">
            <a:avLst/>
          </a:prstGeom>
        </p:spPr>
      </p:pic>
      <p:sp>
        <p:nvSpPr>
          <p:cNvPr id="210" name="Google Shape;210;p17"/>
          <p:cNvSpPr txBox="1"/>
          <p:nvPr/>
        </p:nvSpPr>
        <p:spPr>
          <a:xfrm>
            <a:off x="288965" y="1861349"/>
            <a:ext cx="4366855" cy="415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487" tIns="27244" rIns="54487" bIns="27244" anchor="t" anchorCtr="0">
            <a:noAutofit/>
          </a:bodyPr>
          <a:lstStyle/>
          <a:p>
            <a:pPr lvl="0">
              <a:spcAft>
                <a:spcPts val="400"/>
              </a:spcAft>
              <a:buClr>
                <a:srgbClr val="23735D"/>
              </a:buClr>
              <a:buSzPts val="1800"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Магистратура:</a:t>
            </a:r>
          </a:p>
          <a:p>
            <a:pPr lvl="0">
              <a:spcAft>
                <a:spcPts val="400"/>
              </a:spcAft>
              <a:buClr>
                <a:srgbClr val="23735D"/>
              </a:buClr>
              <a:buSzPts val="1800"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28.04.01 «Нанотехнология и микросистемная техника»:</a:t>
            </a:r>
          </a:p>
          <a:p>
            <a:pPr marL="216000" lvl="0" indent="172800"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  <a:sym typeface="Calibri"/>
              </a:rPr>
              <a:t>Инженерно-физические технологии в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  <a:sym typeface="Calibri"/>
              </a:rPr>
              <a:t>наноиндустрии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0F7678-502A-4BDC-919A-A9D7DA611288}"/>
              </a:ext>
            </a:extLst>
          </p:cNvPr>
          <p:cNvSpPr/>
          <p:nvPr/>
        </p:nvSpPr>
        <p:spPr>
          <a:xfrm>
            <a:off x="5067299" y="5710938"/>
            <a:ext cx="37337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FF0000"/>
              </a:buClr>
              <a:buSzPts val="1800"/>
            </a:pPr>
            <a:r>
              <a:rPr lang="ru-RU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Заведующий кафедрой </a:t>
            </a:r>
            <a:r>
              <a:rPr lang="ru-RU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нанотехнологий</a:t>
            </a:r>
            <a:r>
              <a:rPr lang="ru-RU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 и микросистемной техники </a:t>
            </a:r>
          </a:p>
          <a:p>
            <a:pPr lvl="0" algn="r">
              <a:buClr>
                <a:srgbClr val="FF0000"/>
              </a:buClr>
              <a:buSzPts val="1800"/>
            </a:pP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✓ Попов Сергей Викторий</a:t>
            </a:r>
          </a:p>
          <a:p>
            <a:pPr lvl="0" algn="r">
              <a:buClr>
                <a:srgbClr val="FF0000"/>
              </a:buClr>
              <a:buSzPts val="1800"/>
            </a:pP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✉ </a:t>
            </a:r>
            <a:r>
              <a:rPr lang="en-US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popov-srv@rudn.ru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8965" y="1532280"/>
            <a:ext cx="2195199" cy="243348"/>
          </a:xfrm>
          <a:prstGeom prst="rect">
            <a:avLst/>
          </a:prstGeom>
          <a:solidFill>
            <a:srgbClr val="71B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Century Gothic" panose="020B0502020202020204" pitchFamily="34" charset="0"/>
                <a:cs typeface="Calibri" panose="020F0502020204030204" pitchFamily="34" charset="0"/>
              </a:rPr>
              <a:t>Направления подготовки:</a:t>
            </a:r>
          </a:p>
        </p:txBody>
      </p:sp>
      <p:sp>
        <p:nvSpPr>
          <p:cNvPr id="9" name="Google Shape;104;p14"/>
          <p:cNvSpPr txBox="1"/>
          <p:nvPr/>
        </p:nvSpPr>
        <p:spPr>
          <a:xfrm>
            <a:off x="0" y="719"/>
            <a:ext cx="9144000" cy="1183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 dirty="0">
              <a:solidFill>
                <a:srgbClr val="23735D"/>
              </a:solidFill>
              <a:latin typeface="Century Gothic" panose="020B0502020202020204" pitchFamily="34" charset="0"/>
              <a:ea typeface="Corbel"/>
              <a:cs typeface="Corbel"/>
              <a:sym typeface="Corbel"/>
            </a:endParaRPr>
          </a:p>
        </p:txBody>
      </p:sp>
      <p:sp>
        <p:nvSpPr>
          <p:cNvPr id="12" name="Google Shape;119;p14"/>
          <p:cNvSpPr txBox="1">
            <a:spLocks/>
          </p:cNvSpPr>
          <p:nvPr/>
        </p:nvSpPr>
        <p:spPr>
          <a:xfrm>
            <a:off x="288965" y="455543"/>
            <a:ext cx="8586094" cy="5548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defRPr/>
            </a:pPr>
            <a:r>
              <a:rPr lang="ru-RU" altLang="ru-RU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/>
                <a:sym typeface="Calibri"/>
              </a:rPr>
              <a:t>Базовая кафедра </a:t>
            </a:r>
            <a:r>
              <a:rPr lang="ru-RU" altLang="ru-RU" sz="24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/>
                <a:sym typeface="Calibri"/>
              </a:rPr>
              <a:t>нанотехнологий</a:t>
            </a:r>
            <a:r>
              <a:rPr lang="ru-RU" altLang="ru-RU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/>
                <a:sym typeface="Calibri"/>
              </a:rPr>
              <a:t> и микросистемной техники</a:t>
            </a:r>
            <a:endParaRPr lang="ru-RU" altLang="ru-RU" sz="24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" name="Google Shape;126;p14"/>
          <p:cNvSpPr txBox="1"/>
          <p:nvPr/>
        </p:nvSpPr>
        <p:spPr>
          <a:xfrm>
            <a:off x="8487845" y="6448901"/>
            <a:ext cx="479822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>
              <a:buClr>
                <a:srgbClr val="21306A"/>
              </a:buClr>
              <a:buSzPts val="2000"/>
            </a:pPr>
            <a:r>
              <a:rPr lang="ru-RU" sz="2000" b="1" dirty="0">
                <a:solidFill>
                  <a:srgbClr val="21306A"/>
                </a:solidFill>
                <a:latin typeface="Century Gothic" panose="020B0502020202020204" pitchFamily="34" charset="0"/>
              </a:rPr>
              <a:t>5</a:t>
            </a:r>
            <a:endParaRPr sz="1400" b="1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5438" y="1838680"/>
            <a:ext cx="40521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23735D"/>
              </a:buClr>
              <a:buSzPts val="1800"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Аспирантура: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55820" y="2060295"/>
            <a:ext cx="3760966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1.1.7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Теоретическая механика, динамика машин</a:t>
            </a:r>
          </a:p>
          <a:p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Calibri"/>
            </a:endParaRPr>
          </a:p>
          <a:p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Calibri"/>
            </a:endParaRPr>
          </a:p>
          <a:p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5820" y="2560579"/>
            <a:ext cx="3417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2.3.2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 Вычислительные системы и их элементы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46202" y="2310437"/>
            <a:ext cx="35221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1.1.7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Theoretical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Mechanics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,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Machine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Dynamics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706104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9"/>
          <p:cNvPicPr preferRelativeResize="0"/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0"/>
                    </a14:imgEffect>
                  </a14:imgLayer>
                </a14:imgProps>
              </a:ext>
            </a:extLst>
          </a:blip>
          <a:srcRect b="450"/>
          <a:stretch/>
        </p:blipFill>
        <p:spPr>
          <a:xfrm>
            <a:off x="330487" y="1324962"/>
            <a:ext cx="3395694" cy="3746976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9"/>
          <p:cNvSpPr txBox="1"/>
          <p:nvPr/>
        </p:nvSpPr>
        <p:spPr>
          <a:xfrm>
            <a:off x="330487" y="5903119"/>
            <a:ext cx="6832314" cy="60953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>
              <a:buClr>
                <a:srgbClr val="FF0000"/>
              </a:buClr>
              <a:buSzPts val="1800"/>
            </a:pPr>
            <a:r>
              <a:rPr lang="ru-RU" sz="11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Д</a:t>
            </a:r>
            <a:r>
              <a:rPr lang="en-US" sz="1125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иректор</a:t>
            </a:r>
            <a:r>
              <a:rPr lang="en-US" sz="11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 </a:t>
            </a:r>
            <a:r>
              <a:rPr lang="en-US" sz="1125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департамента</a:t>
            </a:r>
            <a:r>
              <a:rPr lang="en-US" sz="11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 </a:t>
            </a:r>
            <a:r>
              <a:rPr lang="en-US" sz="1125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инновационного</a:t>
            </a:r>
            <a:r>
              <a:rPr lang="en-US" sz="11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 </a:t>
            </a:r>
            <a:r>
              <a:rPr lang="en-US" sz="1125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менеджмента</a:t>
            </a:r>
            <a:r>
              <a:rPr lang="en-US" sz="11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 в </a:t>
            </a:r>
            <a:r>
              <a:rPr lang="en-US" sz="1125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отраслях</a:t>
            </a:r>
            <a:r>
              <a:rPr lang="en-US" sz="11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 </a:t>
            </a:r>
            <a:r>
              <a:rPr lang="en-US" sz="1125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промышленности</a:t>
            </a:r>
            <a:r>
              <a:rPr lang="en-US" sz="11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 </a:t>
            </a:r>
            <a:endParaRPr sz="1125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orbel"/>
              <a:cs typeface="Calibri" panose="020F0502020204030204" pitchFamily="34" charset="0"/>
              <a:sym typeface="Corbel"/>
            </a:endParaRPr>
          </a:p>
          <a:p>
            <a:pPr>
              <a:buClr>
                <a:srgbClr val="FF0000"/>
              </a:buClr>
              <a:buSzPts val="1800"/>
            </a:pPr>
            <a:r>
              <a: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✓ </a:t>
            </a:r>
            <a:r>
              <a:rPr lang="en-US" sz="112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Самусенко</a:t>
            </a:r>
            <a:r>
              <a: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 </a:t>
            </a:r>
            <a:r>
              <a:rPr lang="en-US" sz="112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Олег</a:t>
            </a:r>
            <a:r>
              <a: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 </a:t>
            </a:r>
            <a:r>
              <a:rPr lang="en-US" sz="112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Евгеньевич</a:t>
            </a:r>
            <a:r>
              <a: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 </a:t>
            </a:r>
            <a:endParaRPr lang="ru-RU" sz="1125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orbel"/>
              <a:cs typeface="Calibri" panose="020F0502020204030204" pitchFamily="34" charset="0"/>
              <a:sym typeface="Corbel"/>
            </a:endParaRPr>
          </a:p>
          <a:p>
            <a:pPr>
              <a:buClr>
                <a:srgbClr val="FF0000"/>
              </a:buClr>
              <a:buSzPts val="1800"/>
            </a:pPr>
            <a:r>
              <a: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✉</a:t>
            </a:r>
            <a:r>
              <a:rPr lang="ru-RU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 </a:t>
            </a:r>
            <a:r>
              <a: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</a:rPr>
              <a:t>samusenko@rudn.ru</a:t>
            </a:r>
            <a:endParaRPr sz="1125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orbel"/>
              <a:cs typeface="Calibri" panose="020F0502020204030204" pitchFamily="34" charset="0"/>
            </a:endParaRPr>
          </a:p>
        </p:txBody>
      </p:sp>
      <p:sp>
        <p:nvSpPr>
          <p:cNvPr id="248" name="Google Shape;248;p19"/>
          <p:cNvSpPr txBox="1"/>
          <p:nvPr/>
        </p:nvSpPr>
        <p:spPr>
          <a:xfrm>
            <a:off x="4066164" y="1988820"/>
            <a:ext cx="4524387" cy="30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487" tIns="27244" rIns="54487" bIns="27244" anchor="t" anchorCtr="0">
            <a:noAutofit/>
          </a:bodyPr>
          <a:lstStyle/>
          <a:p>
            <a:pPr marL="42865">
              <a:spcAft>
                <a:spcPts val="600"/>
              </a:spcAft>
              <a:buClr>
                <a:srgbClr val="568D11"/>
              </a:buClr>
              <a:buSzPts val="1800"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Магистратура: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42865">
              <a:spcAft>
                <a:spcPts val="600"/>
              </a:spcAft>
              <a:buClr>
                <a:srgbClr val="568D11"/>
              </a:buClr>
              <a:buSzPts val="1800"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27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04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05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Инноватика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214315" indent="-171450">
              <a:spcAft>
                <a:spcPts val="600"/>
              </a:spcAft>
              <a:buClr>
                <a:srgbClr val="568D1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Цифровая трансформация в управлении производством</a:t>
            </a:r>
          </a:p>
          <a:p>
            <a:pPr marL="42865">
              <a:spcAft>
                <a:spcPts val="600"/>
              </a:spcAft>
              <a:buClr>
                <a:srgbClr val="568D11"/>
              </a:buClr>
              <a:buSzPts val="1800"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Аспирантура:</a:t>
            </a:r>
          </a:p>
          <a:p>
            <a:pPr marL="42865">
              <a:spcAft>
                <a:spcPts val="600"/>
              </a:spcAft>
              <a:buClr>
                <a:srgbClr val="568D11"/>
              </a:buClr>
              <a:buSzPts val="1800"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09.06.01 «Информатика и вычислительная техника»: </a:t>
            </a:r>
          </a:p>
          <a:p>
            <a:pPr marL="182562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2.3.4 Управление в организационных системах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182562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Management in organizational systems (in English)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187325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868" y="1457573"/>
            <a:ext cx="4017296" cy="392744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Google Shape;104;p14"/>
          <p:cNvSpPr txBox="1"/>
          <p:nvPr/>
        </p:nvSpPr>
        <p:spPr>
          <a:xfrm>
            <a:off x="0" y="719"/>
            <a:ext cx="9144000" cy="1183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 dirty="0">
              <a:solidFill>
                <a:srgbClr val="23735D"/>
              </a:solidFill>
              <a:latin typeface="Century Gothic" panose="020B0502020202020204" pitchFamily="34" charset="0"/>
              <a:ea typeface="Corbel"/>
              <a:cs typeface="Corbel"/>
              <a:sym typeface="Corbel"/>
            </a:endParaRPr>
          </a:p>
        </p:txBody>
      </p:sp>
      <p:sp>
        <p:nvSpPr>
          <p:cNvPr id="12" name="Google Shape;119;p14"/>
          <p:cNvSpPr txBox="1">
            <a:spLocks/>
          </p:cNvSpPr>
          <p:nvPr/>
        </p:nvSpPr>
        <p:spPr>
          <a:xfrm>
            <a:off x="288965" y="455543"/>
            <a:ext cx="7997428" cy="5548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defRPr/>
            </a:pPr>
            <a:r>
              <a:rPr lang="en-US" sz="24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Департамент</a:t>
            </a:r>
            <a:r>
              <a:rPr lang="en-US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инновационного</a:t>
            </a:r>
            <a:r>
              <a:rPr lang="en-US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менеджмента</a:t>
            </a:r>
            <a:r>
              <a:rPr lang="en-US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                </a:t>
            </a:r>
            <a:br>
              <a:rPr lang="en-US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r>
              <a:rPr lang="en-US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в </a:t>
            </a:r>
            <a:r>
              <a:rPr lang="en-US" sz="24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отраслях</a:t>
            </a:r>
            <a:r>
              <a:rPr lang="en-US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промышленности</a:t>
            </a:r>
            <a:endParaRPr lang="ru-RU" altLang="ru-RU" sz="24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" name="Google Shape;126;p14"/>
          <p:cNvSpPr txBox="1"/>
          <p:nvPr/>
        </p:nvSpPr>
        <p:spPr>
          <a:xfrm>
            <a:off x="8487845" y="6448901"/>
            <a:ext cx="479822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>
              <a:buClr>
                <a:srgbClr val="21306A"/>
              </a:buClr>
              <a:buSzPts val="2000"/>
            </a:pPr>
            <a:r>
              <a:rPr lang="ru-RU" sz="2000" b="1" dirty="0">
                <a:solidFill>
                  <a:srgbClr val="21306A"/>
                </a:solidFill>
                <a:latin typeface="Century Gothic" panose="020B0502020202020204" pitchFamily="34" charset="0"/>
              </a:rPr>
              <a:t>6</a:t>
            </a:r>
            <a:endParaRPr sz="1400" b="1" dirty="0"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07181" y="1546751"/>
            <a:ext cx="2229123" cy="243349"/>
          </a:xfrm>
          <a:prstGeom prst="rect">
            <a:avLst/>
          </a:prstGeom>
          <a:solidFill>
            <a:srgbClr val="71B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Century Gothic" panose="020B0502020202020204" pitchFamily="34" charset="0"/>
                <a:cs typeface="Calibri" panose="020F0502020204030204" pitchFamily="34" charset="0"/>
              </a:rPr>
              <a:t>Направления подготовки</a:t>
            </a:r>
            <a:r>
              <a:rPr lang="ru-RU" sz="1200" dirty="0"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85420333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80" y="1088586"/>
            <a:ext cx="6278880" cy="4709160"/>
          </a:xfrm>
          <a:prstGeom prst="rect">
            <a:avLst/>
          </a:prstGeom>
        </p:spPr>
      </p:pic>
      <p:sp>
        <p:nvSpPr>
          <p:cNvPr id="257" name="Google Shape;257;p20"/>
          <p:cNvSpPr txBox="1"/>
          <p:nvPr/>
        </p:nvSpPr>
        <p:spPr>
          <a:xfrm>
            <a:off x="91440" y="5979197"/>
            <a:ext cx="5791200" cy="64115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204797">
              <a:buClr>
                <a:srgbClr val="FF0000"/>
              </a:buClr>
              <a:buSzPts val="1800"/>
            </a:pPr>
            <a:r>
              <a:rPr lang="ru-RU" sz="11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Д</a:t>
            </a:r>
            <a:r>
              <a:rPr lang="en-US" sz="1125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иректор</a:t>
            </a:r>
            <a:r>
              <a:rPr lang="en-US" sz="11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 </a:t>
            </a:r>
            <a:r>
              <a:rPr lang="en-US" sz="1125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департамента</a:t>
            </a:r>
            <a:r>
              <a:rPr lang="en-US" sz="11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 </a:t>
            </a:r>
            <a:r>
              <a:rPr lang="en-US" sz="1125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недропользования</a:t>
            </a:r>
            <a:r>
              <a:rPr lang="ru-RU" sz="11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 </a:t>
            </a:r>
            <a:r>
              <a:rPr lang="en-US" sz="11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и </a:t>
            </a:r>
            <a:r>
              <a:rPr lang="en-US" sz="1125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нефтегазового</a:t>
            </a:r>
            <a:r>
              <a:rPr lang="en-US" sz="11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 </a:t>
            </a:r>
            <a:r>
              <a:rPr lang="en-US" sz="1125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дела</a:t>
            </a:r>
            <a:r>
              <a:rPr lang="en-US" sz="11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 </a:t>
            </a:r>
            <a:endParaRPr sz="1125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orbel"/>
              <a:cs typeface="Calibri" panose="020F0502020204030204" pitchFamily="34" charset="0"/>
              <a:sym typeface="Corbel"/>
            </a:endParaRPr>
          </a:p>
          <a:p>
            <a:pPr marL="204797">
              <a:buClr>
                <a:srgbClr val="FF0000"/>
              </a:buClr>
              <a:buSzPts val="1800"/>
            </a:pPr>
            <a:r>
              <a: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✓ </a:t>
            </a:r>
            <a:r>
              <a:rPr lang="en-US" sz="112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Котельников</a:t>
            </a:r>
            <a:r>
              <a: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 </a:t>
            </a:r>
            <a:r>
              <a:rPr lang="en-US" sz="112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Александр</a:t>
            </a:r>
            <a:r>
              <a: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 </a:t>
            </a:r>
            <a:r>
              <a:rPr lang="en-US" sz="112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Евгеньевич</a:t>
            </a:r>
            <a:endParaRPr sz="1125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orbel"/>
              <a:cs typeface="Calibri" panose="020F0502020204030204" pitchFamily="34" charset="0"/>
              <a:sym typeface="Corbel"/>
            </a:endParaRPr>
          </a:p>
          <a:p>
            <a:pPr marL="204797">
              <a:buClr>
                <a:srgbClr val="FF0000"/>
              </a:buClr>
              <a:buSzPts val="1800"/>
            </a:pPr>
            <a:r>
              <a: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✉ </a:t>
            </a:r>
            <a:r>
              <a: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</a:rPr>
              <a:t>kotelnikov-ae@rudn.ru</a:t>
            </a:r>
            <a:endParaRPr sz="1125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orbel"/>
              <a:cs typeface="Calibri" panose="020F0502020204030204" pitchFamily="34" charset="0"/>
              <a:sym typeface="Corbel"/>
            </a:endParaRPr>
          </a:p>
          <a:p>
            <a:pPr>
              <a:buClr>
                <a:srgbClr val="FF0000"/>
              </a:buClr>
              <a:buSzPts val="1800"/>
            </a:pP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orbel"/>
                <a:sym typeface="Corbel"/>
              </a:rPr>
              <a:t> 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Google Shape;104;p14"/>
          <p:cNvSpPr txBox="1"/>
          <p:nvPr/>
        </p:nvSpPr>
        <p:spPr>
          <a:xfrm>
            <a:off x="0" y="719"/>
            <a:ext cx="9144000" cy="1183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 dirty="0">
              <a:solidFill>
                <a:srgbClr val="23735D"/>
              </a:solidFill>
              <a:latin typeface="Century Gothic" panose="020B0502020202020204" pitchFamily="34" charset="0"/>
              <a:ea typeface="Corbel"/>
              <a:cs typeface="Corbel"/>
              <a:sym typeface="Corbel"/>
            </a:endParaRPr>
          </a:p>
        </p:txBody>
      </p:sp>
      <p:sp>
        <p:nvSpPr>
          <p:cNvPr id="10" name="Google Shape;119;p14"/>
          <p:cNvSpPr txBox="1">
            <a:spLocks/>
          </p:cNvSpPr>
          <p:nvPr/>
        </p:nvSpPr>
        <p:spPr>
          <a:xfrm>
            <a:off x="288965" y="455543"/>
            <a:ext cx="7997428" cy="5548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defRPr/>
            </a:pPr>
            <a:r>
              <a:rPr lang="en-US" sz="24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Департамент</a:t>
            </a:r>
            <a:r>
              <a:rPr lang="en-US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недропользования</a:t>
            </a:r>
            <a:r>
              <a:rPr lang="en-US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и </a:t>
            </a:r>
            <a:br>
              <a:rPr lang="ru-RU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r>
              <a:rPr lang="en-US" sz="24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нефтегазового</a:t>
            </a:r>
            <a:r>
              <a:rPr lang="en-US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дела</a:t>
            </a:r>
            <a:endParaRPr lang="ru-RU" altLang="ru-RU" sz="24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Google Shape;126;p14"/>
          <p:cNvSpPr txBox="1"/>
          <p:nvPr/>
        </p:nvSpPr>
        <p:spPr>
          <a:xfrm>
            <a:off x="8487845" y="6448901"/>
            <a:ext cx="479822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>
              <a:buClr>
                <a:srgbClr val="21306A"/>
              </a:buClr>
              <a:buSzPts val="2000"/>
            </a:pPr>
            <a:r>
              <a:rPr lang="ru-RU" sz="2000" b="1" dirty="0">
                <a:solidFill>
                  <a:srgbClr val="21306A"/>
                </a:solidFill>
                <a:latin typeface="Century Gothic" panose="020B0502020202020204" pitchFamily="34" charset="0"/>
              </a:rPr>
              <a:t>7</a:t>
            </a:r>
            <a:endParaRPr sz="1400" b="1" dirty="0"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8965" y="1532280"/>
            <a:ext cx="2195199" cy="243348"/>
          </a:xfrm>
          <a:prstGeom prst="rect">
            <a:avLst/>
          </a:prstGeom>
          <a:solidFill>
            <a:srgbClr val="71B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Century Gothic" panose="020B0502020202020204" pitchFamily="34" charset="0"/>
                <a:cs typeface="Calibri" panose="020F0502020204030204" pitchFamily="34" charset="0"/>
              </a:rPr>
              <a:t>Направления подготовки: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8965" y="1883350"/>
            <a:ext cx="416052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5">
              <a:spcAft>
                <a:spcPts val="600"/>
              </a:spcAft>
              <a:buClr>
                <a:srgbClr val="31489F"/>
              </a:buClr>
              <a:buSzPts val="1800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Магистратура:</a:t>
            </a:r>
          </a:p>
          <a:p>
            <a:pPr marL="42865">
              <a:spcAft>
                <a:spcPts val="600"/>
              </a:spcAft>
              <a:buClr>
                <a:srgbClr val="31489F"/>
              </a:buClr>
              <a:buSzPts val="1800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05.04.01 «Геология»:</a:t>
            </a:r>
          </a:p>
          <a:p>
            <a:pPr marL="358775" indent="-17145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Инновационные технологии в поиске и разведке твердых полезных ископаемых</a:t>
            </a:r>
          </a:p>
          <a:p>
            <a:pPr marL="358775" indent="-17145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Инновационные технологии в поиске и разведке нефти и газа</a:t>
            </a:r>
          </a:p>
          <a:p>
            <a:pPr marL="42865">
              <a:spcAft>
                <a:spcPts val="600"/>
              </a:spcAft>
              <a:buClr>
                <a:srgbClr val="31489F"/>
              </a:buClr>
              <a:buSzPts val="1800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21.04.01 «Нефтегазовое дело»:</a:t>
            </a:r>
          </a:p>
          <a:p>
            <a:pPr marL="358775" indent="-17145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Технологии добычи и транспортировки нефти и газа </a:t>
            </a:r>
          </a:p>
          <a:p>
            <a:pPr marL="358775" indent="-17145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Oil and Gas Engineering (in English)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B6438BA-D9F6-4B0B-8A28-A2650B7C0240}"/>
              </a:ext>
            </a:extLst>
          </p:cNvPr>
          <p:cNvSpPr/>
          <p:nvPr/>
        </p:nvSpPr>
        <p:spPr>
          <a:xfrm>
            <a:off x="4694516" y="1883350"/>
            <a:ext cx="4160521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5">
              <a:spcAft>
                <a:spcPts val="600"/>
              </a:spcAft>
              <a:buClr>
                <a:srgbClr val="31489F"/>
              </a:buClr>
              <a:buSzPts val="1800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Аспирантура:</a:t>
            </a:r>
          </a:p>
          <a:p>
            <a:pPr marL="42865">
              <a:spcAft>
                <a:spcPts val="600"/>
              </a:spcAft>
              <a:buClr>
                <a:srgbClr val="31489F"/>
              </a:buClr>
              <a:buSzPts val="1800"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1.6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«Науки о Земле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и окружающей среде»:</a:t>
            </a:r>
          </a:p>
          <a:p>
            <a:pPr marL="187325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1.6.10 Геология, поиски и разведка твердых полезных ископаемых,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минерагения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187325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1.6.11 Геология, поиски и разведка и эксплуатация нефтяных и газовых месторождений</a:t>
            </a:r>
          </a:p>
          <a:p>
            <a:pPr marL="42865">
              <a:spcAft>
                <a:spcPts val="600"/>
              </a:spcAft>
              <a:buClr>
                <a:srgbClr val="31489F"/>
              </a:buClr>
              <a:buSzPts val="1800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2.8 «Недропользование и горные науки»:</a:t>
            </a:r>
          </a:p>
          <a:p>
            <a:pPr marL="187325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2.8.4 Разработка и эксплуатация нефтяных и газовых месторождений</a:t>
            </a:r>
          </a:p>
        </p:txBody>
      </p:sp>
    </p:spTree>
    <p:extLst>
      <p:ext uri="{BB962C8B-B14F-4D97-AF65-F5344CB8AC3E}">
        <p14:creationId xmlns:p14="http://schemas.microsoft.com/office/powerpoint/2010/main" val="283430894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80" y="1834987"/>
            <a:ext cx="4762500" cy="3598333"/>
          </a:xfrm>
          <a:prstGeom prst="rect">
            <a:avLst/>
          </a:prstGeom>
        </p:spPr>
      </p:pic>
      <p:sp>
        <p:nvSpPr>
          <p:cNvPr id="269" name="Google Shape;269;p21"/>
          <p:cNvSpPr txBox="1"/>
          <p:nvPr/>
        </p:nvSpPr>
        <p:spPr>
          <a:xfrm>
            <a:off x="288965" y="5933574"/>
            <a:ext cx="3433481" cy="69603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204797">
              <a:buClr>
                <a:srgbClr val="FF0000"/>
              </a:buClr>
              <a:buSzPts val="1800"/>
            </a:pPr>
            <a:r>
              <a:rPr lang="ru-RU" sz="11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Д</a:t>
            </a:r>
            <a:r>
              <a:rPr lang="en-US" sz="1125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иректор</a:t>
            </a:r>
            <a:r>
              <a:rPr lang="en-US" sz="11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  </a:t>
            </a:r>
            <a:r>
              <a:rPr lang="ru-RU" sz="11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департамента транспорта</a:t>
            </a:r>
            <a:r>
              <a:rPr lang="en-US" sz="11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 </a:t>
            </a:r>
            <a:endParaRPr sz="1125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orbel"/>
              <a:cs typeface="Calibri" panose="020F0502020204030204" pitchFamily="34" charset="0"/>
              <a:sym typeface="Corbel"/>
            </a:endParaRPr>
          </a:p>
          <a:p>
            <a:pPr marL="204797">
              <a:buClr>
                <a:srgbClr val="FF0000"/>
              </a:buClr>
              <a:buSzPts val="1800"/>
            </a:pPr>
            <a:r>
              <a: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✓ </a:t>
            </a:r>
            <a:r>
              <a:rPr lang="ru-RU" sz="112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Вивчар</a:t>
            </a:r>
            <a:r>
              <a:rPr lang="ru-RU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 Антон Николаевич</a:t>
            </a:r>
            <a:endParaRPr sz="1125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orbel"/>
              <a:cs typeface="Calibri" panose="020F0502020204030204" pitchFamily="34" charset="0"/>
              <a:sym typeface="Corbel"/>
            </a:endParaRPr>
          </a:p>
          <a:p>
            <a:pPr marL="204797">
              <a:buClr>
                <a:srgbClr val="FF0000"/>
              </a:buClr>
              <a:buSzPts val="1800"/>
            </a:pPr>
            <a:r>
              <a: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✉</a:t>
            </a:r>
            <a:r>
              <a:rPr lang="ru-RU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 </a:t>
            </a:r>
            <a:r>
              <a: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</a:rPr>
              <a:t>vivchar-an@rudn.ru</a:t>
            </a:r>
            <a:endParaRPr sz="1125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orbel"/>
              <a:cs typeface="Calibri" panose="020F0502020204030204" pitchFamily="34" charset="0"/>
              <a:sym typeface="Corbel"/>
            </a:endParaRPr>
          </a:p>
          <a:p>
            <a:pPr>
              <a:buClr>
                <a:srgbClr val="FF0000"/>
              </a:buClr>
              <a:buSzPts val="1800"/>
            </a:pP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orbel"/>
                <a:sym typeface="Corbel"/>
              </a:rPr>
              <a:t> 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Google Shape;104;p14"/>
          <p:cNvSpPr txBox="1"/>
          <p:nvPr/>
        </p:nvSpPr>
        <p:spPr>
          <a:xfrm>
            <a:off x="0" y="719"/>
            <a:ext cx="9144000" cy="1183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 dirty="0">
              <a:solidFill>
                <a:srgbClr val="23735D"/>
              </a:solidFill>
              <a:latin typeface="Century Gothic" panose="020B0502020202020204" pitchFamily="34" charset="0"/>
              <a:ea typeface="Corbel"/>
              <a:cs typeface="Corbel"/>
              <a:sym typeface="Corbel"/>
            </a:endParaRPr>
          </a:p>
        </p:txBody>
      </p:sp>
      <p:sp>
        <p:nvSpPr>
          <p:cNvPr id="11" name="Google Shape;119;p14"/>
          <p:cNvSpPr txBox="1">
            <a:spLocks/>
          </p:cNvSpPr>
          <p:nvPr/>
        </p:nvSpPr>
        <p:spPr>
          <a:xfrm>
            <a:off x="288965" y="455543"/>
            <a:ext cx="8566070" cy="5548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defRPr/>
            </a:pPr>
            <a:r>
              <a:rPr lang="ru-RU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Базовая кафедра машиностроительных технологий</a:t>
            </a:r>
            <a:endParaRPr lang="ru-RU" altLang="ru-RU" sz="24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Google Shape;126;p14"/>
          <p:cNvSpPr txBox="1"/>
          <p:nvPr/>
        </p:nvSpPr>
        <p:spPr>
          <a:xfrm>
            <a:off x="8487845" y="6448901"/>
            <a:ext cx="479822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>
              <a:buClr>
                <a:srgbClr val="21306A"/>
              </a:buClr>
              <a:buSzPts val="2000"/>
            </a:pPr>
            <a:r>
              <a:rPr lang="ru-RU" sz="2000" b="1" dirty="0">
                <a:solidFill>
                  <a:srgbClr val="21306A"/>
                </a:solidFill>
                <a:latin typeface="Century Gothic" panose="020B0502020202020204" pitchFamily="34" charset="0"/>
              </a:rPr>
              <a:t>8</a:t>
            </a:r>
            <a:endParaRPr sz="1400" b="1" dirty="0"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8965" y="1532280"/>
            <a:ext cx="2195199" cy="243348"/>
          </a:xfrm>
          <a:prstGeom prst="rect">
            <a:avLst/>
          </a:prstGeom>
          <a:solidFill>
            <a:srgbClr val="71B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Century Gothic" panose="020B0502020202020204" pitchFamily="34" charset="0"/>
                <a:cs typeface="Calibri" panose="020F0502020204030204" pitchFamily="34" charset="0"/>
              </a:rPr>
              <a:t>Направления подготовки: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94861" y="1938571"/>
            <a:ext cx="426017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5">
              <a:spcAft>
                <a:spcPts val="600"/>
              </a:spcAft>
              <a:buClr>
                <a:srgbClr val="903E00"/>
              </a:buClr>
              <a:buSzPts val="1800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Аспирантура:</a:t>
            </a:r>
          </a:p>
          <a:p>
            <a:pPr marL="42865">
              <a:spcAft>
                <a:spcPts val="600"/>
              </a:spcAft>
              <a:buClr>
                <a:srgbClr val="903E00"/>
              </a:buClr>
              <a:buSzPts val="1800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2.5 «Машиностроение»: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187325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2.5.5 Технология и оборудование механической и физико-технической обработки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0D9EC0C-38F9-4BF0-A054-3FA0BB9F0449}"/>
              </a:ext>
            </a:extLst>
          </p:cNvPr>
          <p:cNvSpPr/>
          <p:nvPr/>
        </p:nvSpPr>
        <p:spPr>
          <a:xfrm>
            <a:off x="354077" y="1942963"/>
            <a:ext cx="419506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5">
              <a:spcAft>
                <a:spcPts val="600"/>
              </a:spcAft>
              <a:buClr>
                <a:srgbClr val="903E00"/>
              </a:buClr>
              <a:buSzPts val="1800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Магистратура:</a:t>
            </a:r>
          </a:p>
          <a:p>
            <a:pPr marL="42865">
              <a:spcAft>
                <a:spcPts val="600"/>
              </a:spcAft>
              <a:buClr>
                <a:srgbClr val="903E00"/>
              </a:buClr>
              <a:buSzPts val="1800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15.04.05 «Конструкторско-технологическое обеспечение машиностроительных производств»: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358775" indent="-17145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Технологии машиностроения и автоматизации производства</a:t>
            </a:r>
          </a:p>
          <a:p>
            <a:pPr marL="358775" indent="-17145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Проектирование энергетических установок</a:t>
            </a:r>
          </a:p>
        </p:txBody>
      </p:sp>
    </p:spTree>
    <p:extLst>
      <p:ext uri="{BB962C8B-B14F-4D97-AF65-F5344CB8AC3E}">
        <p14:creationId xmlns:p14="http://schemas.microsoft.com/office/powerpoint/2010/main" val="51668161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80" y="1834987"/>
            <a:ext cx="4762500" cy="3598333"/>
          </a:xfrm>
          <a:prstGeom prst="rect">
            <a:avLst/>
          </a:prstGeom>
        </p:spPr>
      </p:pic>
      <p:sp>
        <p:nvSpPr>
          <p:cNvPr id="269" name="Google Shape;269;p21"/>
          <p:cNvSpPr txBox="1"/>
          <p:nvPr/>
        </p:nvSpPr>
        <p:spPr>
          <a:xfrm>
            <a:off x="180639" y="5924315"/>
            <a:ext cx="3433481" cy="69603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204797">
              <a:buClr>
                <a:srgbClr val="FF0000"/>
              </a:buClr>
              <a:buSzPts val="1800"/>
            </a:pPr>
            <a:r>
              <a:rPr lang="ru-RU" sz="11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Заведующий кафедрой</a:t>
            </a:r>
            <a:endParaRPr sz="1125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orbel"/>
              <a:cs typeface="Calibri" panose="020F0502020204030204" pitchFamily="34" charset="0"/>
              <a:sym typeface="Corbel"/>
            </a:endParaRPr>
          </a:p>
          <a:p>
            <a:pPr marL="204797">
              <a:buClr>
                <a:srgbClr val="FF0000"/>
              </a:buClr>
              <a:buSzPts val="1800"/>
            </a:pPr>
            <a:r>
              <a: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✓ </a:t>
            </a:r>
            <a:r>
              <a:rPr lang="ru-RU" sz="112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Асоян</a:t>
            </a:r>
            <a:r>
              <a:rPr lang="ru-RU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 Артур </a:t>
            </a:r>
            <a:r>
              <a:rPr lang="ru-RU" sz="112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Рафикович</a:t>
            </a:r>
            <a:endParaRPr sz="1125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orbel"/>
              <a:cs typeface="Calibri" panose="020F0502020204030204" pitchFamily="34" charset="0"/>
              <a:sym typeface="Corbel"/>
            </a:endParaRPr>
          </a:p>
          <a:p>
            <a:pPr marL="204797">
              <a:buClr>
                <a:srgbClr val="FF0000"/>
              </a:buClr>
              <a:buSzPts val="1800"/>
            </a:pPr>
            <a:r>
              <a: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✉</a:t>
            </a:r>
            <a:r>
              <a:rPr lang="ru-RU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  <a:sym typeface="Corbel"/>
              </a:rPr>
              <a:t> </a:t>
            </a:r>
            <a:r>
              <a: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alibri" panose="020F0502020204030204" pitchFamily="34" charset="0"/>
              </a:rPr>
              <a:t>asoyan-ar@rudn.ru</a:t>
            </a:r>
            <a:endParaRPr sz="1125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orbel"/>
              <a:cs typeface="Calibri" panose="020F0502020204030204" pitchFamily="34" charset="0"/>
            </a:endParaRPr>
          </a:p>
          <a:p>
            <a:pPr>
              <a:buClr>
                <a:srgbClr val="FF0000"/>
              </a:buClr>
              <a:buSzPts val="1800"/>
            </a:pPr>
            <a:endParaRPr sz="135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orbel"/>
              <a:cs typeface="Corbel"/>
              <a:sym typeface="Corbel"/>
            </a:endParaRPr>
          </a:p>
          <a:p>
            <a:pPr>
              <a:buClr>
                <a:srgbClr val="FF0000"/>
              </a:buClr>
              <a:buSzPts val="1800"/>
            </a:pP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orbel"/>
                <a:cs typeface="Corbel"/>
                <a:sym typeface="Corbel"/>
              </a:rPr>
              <a:t> 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Google Shape;104;p14"/>
          <p:cNvSpPr txBox="1"/>
          <p:nvPr/>
        </p:nvSpPr>
        <p:spPr>
          <a:xfrm>
            <a:off x="0" y="719"/>
            <a:ext cx="9144000" cy="1183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 dirty="0">
              <a:solidFill>
                <a:srgbClr val="23735D"/>
              </a:solidFill>
              <a:latin typeface="Century Gothic" panose="020B0502020202020204" pitchFamily="34" charset="0"/>
              <a:ea typeface="Corbel"/>
              <a:cs typeface="Corbel"/>
              <a:sym typeface="Corbel"/>
            </a:endParaRPr>
          </a:p>
        </p:txBody>
      </p:sp>
      <p:sp>
        <p:nvSpPr>
          <p:cNvPr id="11" name="Google Shape;119;p14"/>
          <p:cNvSpPr txBox="1">
            <a:spLocks/>
          </p:cNvSpPr>
          <p:nvPr/>
        </p:nvSpPr>
        <p:spPr>
          <a:xfrm>
            <a:off x="288965" y="455543"/>
            <a:ext cx="8566070" cy="5548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defRPr/>
            </a:pPr>
            <a:r>
              <a:rPr lang="ru-RU" altLang="ru-RU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Департамент транспорта</a:t>
            </a:r>
          </a:p>
        </p:txBody>
      </p:sp>
      <p:sp>
        <p:nvSpPr>
          <p:cNvPr id="12" name="Google Shape;126;p14"/>
          <p:cNvSpPr txBox="1"/>
          <p:nvPr/>
        </p:nvSpPr>
        <p:spPr>
          <a:xfrm>
            <a:off x="8487845" y="6448901"/>
            <a:ext cx="479822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>
              <a:buClr>
                <a:srgbClr val="21306A"/>
              </a:buClr>
              <a:buSzPts val="2000"/>
            </a:pPr>
            <a:r>
              <a:rPr lang="ru-RU" sz="2000" b="1" dirty="0">
                <a:solidFill>
                  <a:srgbClr val="21306A"/>
                </a:solidFill>
                <a:latin typeface="Century Gothic" panose="020B0502020202020204" pitchFamily="34" charset="0"/>
              </a:rPr>
              <a:t>9</a:t>
            </a:r>
            <a:endParaRPr sz="1400" b="1" dirty="0"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8965" y="1532280"/>
            <a:ext cx="2195199" cy="243348"/>
          </a:xfrm>
          <a:prstGeom prst="rect">
            <a:avLst/>
          </a:prstGeom>
          <a:solidFill>
            <a:srgbClr val="71B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Century Gothic" panose="020B0502020202020204" pitchFamily="34" charset="0"/>
                <a:cs typeface="Calibri" panose="020F0502020204030204" pitchFamily="34" charset="0"/>
              </a:rPr>
              <a:t>Направления подготовки: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94861" y="1938571"/>
            <a:ext cx="426017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5">
              <a:spcAft>
                <a:spcPts val="600"/>
              </a:spcAft>
              <a:buClr>
                <a:srgbClr val="903E00"/>
              </a:buClr>
              <a:buSzPts val="1800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Аспирантура:</a:t>
            </a:r>
          </a:p>
          <a:p>
            <a:pPr marL="42865">
              <a:spcAft>
                <a:spcPts val="600"/>
              </a:spcAft>
              <a:buClr>
                <a:srgbClr val="903E00"/>
              </a:buClr>
              <a:buSzPts val="1800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2.9 «Транспортные системы»</a:t>
            </a:r>
          </a:p>
          <a:p>
            <a:pPr marL="42865">
              <a:spcAft>
                <a:spcPts val="600"/>
              </a:spcAft>
              <a:buClr>
                <a:srgbClr val="903E00"/>
              </a:buClr>
              <a:buSzPts val="1800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2.9.5 Эксплуатация автомобильного транспорта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0D9EC0C-38F9-4BF0-A054-3FA0BB9F0449}"/>
              </a:ext>
            </a:extLst>
          </p:cNvPr>
          <p:cNvSpPr/>
          <p:nvPr/>
        </p:nvSpPr>
        <p:spPr>
          <a:xfrm>
            <a:off x="354077" y="1942963"/>
            <a:ext cx="4195064" cy="3015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5">
              <a:spcAft>
                <a:spcPts val="600"/>
              </a:spcAft>
              <a:buClr>
                <a:srgbClr val="903E00"/>
              </a:buClr>
              <a:buSzPts val="1800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Магистратура:</a:t>
            </a:r>
          </a:p>
          <a:p>
            <a:pPr marL="42865">
              <a:spcAft>
                <a:spcPts val="600"/>
              </a:spcAft>
              <a:buClr>
                <a:srgbClr val="903E00"/>
              </a:buClr>
              <a:buSzPts val="1800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23.04.03 «Эксплуатация транспортно-технологических машин и комплексов»: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358775" indent="-17145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Эксплуатация и техническая экспертиза автотранспортных средств</a:t>
            </a:r>
          </a:p>
          <a:p>
            <a:pPr marL="358775" indent="-17145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</a:rPr>
              <a:t>Safety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</a:rPr>
              <a:t>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</a:rPr>
              <a:t>and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</a:rPr>
              <a:t>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</a:rPr>
              <a:t>Strength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</a:rPr>
              <a:t>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</a:rPr>
              <a:t>of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</a:rPr>
              <a:t>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</a:rPr>
              <a:t>Transport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</a:rPr>
              <a:t>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</a:rPr>
              <a:t>Vehicles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</a:rPr>
              <a:t> / Безопасность и прочность транспортных средств</a:t>
            </a:r>
            <a:br>
              <a:rPr lang="ru-RU" sz="1200" dirty="0"/>
            </a:br>
            <a:endParaRPr lang="ru-RU" sz="1200" dirty="0"/>
          </a:p>
          <a:p>
            <a:pPr marL="358775" indent="-17145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358775" indent="-17145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br>
              <a:rPr lang="ru-RU" dirty="0"/>
            </a:b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806522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1667</Words>
  <Application>Microsoft Macintosh PowerPoint</Application>
  <PresentationFormat>On-screen Show (4:3)</PresentationFormat>
  <Paragraphs>269</Paragraphs>
  <Slides>18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</vt:lpstr>
      <vt:lpstr>Corbel</vt:lpstr>
      <vt:lpstr>Arial</vt:lpstr>
      <vt:lpstr>Wingdings</vt:lpstr>
      <vt:lpstr>Calibri Light</vt:lpstr>
      <vt:lpstr>Century Gothic</vt:lpstr>
      <vt:lpstr>Times New Roman</vt:lpstr>
      <vt:lpstr>Тема Office</vt:lpstr>
      <vt:lpstr>Документ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ВНИМАНИЕ!  1. Сроки окончания приема документов индивидуальны для каждой страны, их можно узнать в Представительствах Россотрудничества (http://rs.gov.ru/ru/contacts) или в Посольствах РФ в странах мира. 2. РУДН указывать первым 3. Не указывать контрактную основу (может стоять по умолчанию) 4. Сохранить свой регистрационный номер 5. Проверять личный кабинет и электронную почту!</vt:lpstr>
      <vt:lpstr>ВНИМАНИЕ!  Сроки окончания приема на 2024г: 1)1 ноября 2023г. –Афганистан, Йемен, Ливия, Пакистан 2)1 декабря- страны Балтии и СНГ 3)15 декабря –страны дальнего зарубежья*(кроме пункта 1)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Беневольская Ксения Сергеевна</dc:creator>
  <cp:lastModifiedBy>Скворцов Егор Сергеевич</cp:lastModifiedBy>
  <cp:revision>45</cp:revision>
  <cp:lastPrinted>2023-11-09T09:38:43Z</cp:lastPrinted>
  <dcterms:created xsi:type="dcterms:W3CDTF">2020-11-23T00:09:51Z</dcterms:created>
  <dcterms:modified xsi:type="dcterms:W3CDTF">2023-11-10T14:57:00Z</dcterms:modified>
</cp:coreProperties>
</file>