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24" r:id="rId3"/>
    <p:sldId id="311" r:id="rId4"/>
    <p:sldId id="329" r:id="rId5"/>
    <p:sldId id="327" r:id="rId6"/>
    <p:sldId id="330" r:id="rId7"/>
    <p:sldId id="326" r:id="rId8"/>
    <p:sldId id="399" r:id="rId9"/>
    <p:sldId id="401" r:id="rId10"/>
    <p:sldId id="400" r:id="rId11"/>
    <p:sldId id="377" r:id="rId12"/>
    <p:sldId id="364" r:id="rId13"/>
    <p:sldId id="368" r:id="rId14"/>
    <p:sldId id="334" r:id="rId15"/>
    <p:sldId id="403" r:id="rId16"/>
    <p:sldId id="402" r:id="rId17"/>
    <p:sldId id="380" r:id="rId18"/>
    <p:sldId id="354" r:id="rId19"/>
    <p:sldId id="355" r:id="rId20"/>
    <p:sldId id="405" r:id="rId21"/>
    <p:sldId id="406" r:id="rId22"/>
    <p:sldId id="382" r:id="rId23"/>
    <p:sldId id="413" r:id="rId24"/>
    <p:sldId id="389" r:id="rId25"/>
    <p:sldId id="341" r:id="rId26"/>
    <p:sldId id="404" r:id="rId27"/>
    <p:sldId id="381" r:id="rId28"/>
    <p:sldId id="359" r:id="rId29"/>
    <p:sldId id="360" r:id="rId30"/>
    <p:sldId id="408" r:id="rId31"/>
    <p:sldId id="383" r:id="rId32"/>
    <p:sldId id="345" r:id="rId33"/>
    <p:sldId id="344" r:id="rId34"/>
    <p:sldId id="409" r:id="rId35"/>
    <p:sldId id="384" r:id="rId36"/>
    <p:sldId id="361" r:id="rId37"/>
    <p:sldId id="362" r:id="rId38"/>
    <p:sldId id="410" r:id="rId39"/>
    <p:sldId id="378" r:id="rId40"/>
    <p:sldId id="366" r:id="rId41"/>
    <p:sldId id="349" r:id="rId42"/>
    <p:sldId id="411" r:id="rId43"/>
    <p:sldId id="379" r:id="rId44"/>
    <p:sldId id="351" r:id="rId45"/>
    <p:sldId id="352" r:id="rId46"/>
    <p:sldId id="412" r:id="rId47"/>
    <p:sldId id="385" r:id="rId48"/>
    <p:sldId id="386" r:id="rId49"/>
    <p:sldId id="387" r:id="rId50"/>
    <p:sldId id="388" r:id="rId51"/>
    <p:sldId id="298" r:id="rId52"/>
    <p:sldId id="309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1F2C60"/>
    <a:srgbClr val="0079C1"/>
    <a:srgbClr val="005C2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56314-33F1-471F-E5E8-00AB15BB0334}" v="435" dt="2023-10-27T15:42:24.170"/>
    <p1510:client id="{4FB267AE-5B73-DEBB-F508-51BACA1A3D4D}" v="170" dt="2023-10-27T15:52:18.952"/>
    <p1510:client id="{AF09DCD0-515F-49AE-B252-A3CA4ED41DC4}" v="53" dt="2023-10-27T15:46:39.352"/>
    <p1510:client id="{C40413AA-711C-F02A-F792-8393627EDCAA}" v="86" dt="2023-10-27T17:05:41.311"/>
    <p1510:client id="{F2FC9ACE-F317-5C52-53B2-C573DF5463ED}" v="672" dt="2023-10-27T16:04:27.231"/>
    <p1510:client id="{F5CF2B31-4E72-F466-57AE-9B29120F43D8}" v="11" dt="2023-10-27T15:30:11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05CD0-AC9D-4701-9395-5100B83471CC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CDDA79-B27A-4B38-B38D-C4B946A299B4}">
      <dgm:prSet phldrT="[Текст]" custT="1"/>
      <dgm:spPr/>
      <dgm:t>
        <a:bodyPr/>
        <a:lstStyle/>
        <a:p>
          <a:r>
            <a:rPr lang="ru-RU" sz="1200">
              <a:solidFill>
                <a:schemeClr val="accent1">
                  <a:lumMod val="75000"/>
                </a:schemeClr>
              </a:solidFill>
              <a:latin typeface="+mj-lt"/>
            </a:rPr>
            <a:t>Программа «Переводчик по инженерным направлениям и специальностям»</a:t>
          </a:r>
        </a:p>
      </dgm:t>
    </dgm:pt>
    <dgm:pt modelId="{7D62C582-6069-4AAF-8B6F-29A0DCF7E681}" type="parTrans" cxnId="{6F810FD4-6FDF-4E29-BCEC-3C2ACE7BE21A}">
      <dgm:prSet/>
      <dgm:spPr/>
      <dgm:t>
        <a:bodyPr/>
        <a:lstStyle/>
        <a:p>
          <a:endParaRPr lang="ru-RU"/>
        </a:p>
      </dgm:t>
    </dgm:pt>
    <dgm:pt modelId="{F2C2EA96-109B-4BD2-9145-A163CE4CCB1F}" type="sibTrans" cxnId="{6F810FD4-6FDF-4E29-BCEC-3C2ACE7BE21A}">
      <dgm:prSet/>
      <dgm:spPr/>
      <dgm:t>
        <a:bodyPr/>
        <a:lstStyle/>
        <a:p>
          <a:endParaRPr lang="ru-RU"/>
        </a:p>
      </dgm:t>
    </dgm:pt>
    <dgm:pt modelId="{7BC0AC71-8345-41E0-ADE6-9C5E94607278}">
      <dgm:prSet phldrT="[Текст]"/>
      <dgm:spPr/>
      <dgm:t>
        <a:bodyPr/>
        <a:lstStyle/>
        <a:p>
          <a:r>
            <a:rPr lang="ru-RU">
              <a:solidFill>
                <a:schemeClr val="accent1">
                  <a:lumMod val="75000"/>
                </a:schemeClr>
              </a:solidFill>
              <a:latin typeface="+mj-lt"/>
            </a:rPr>
            <a:t>Углублённое изучение иностранных языков и овладение навыками устного и письменного перевода</a:t>
          </a:r>
        </a:p>
      </dgm:t>
    </dgm:pt>
    <dgm:pt modelId="{2881FA0A-F203-423D-BC40-1054B0BE6CDF}" type="parTrans" cxnId="{7D7F1059-832D-4EDA-A964-BB5BC9F9B44D}">
      <dgm:prSet/>
      <dgm:spPr/>
      <dgm:t>
        <a:bodyPr/>
        <a:lstStyle/>
        <a:p>
          <a:endParaRPr lang="ru-RU"/>
        </a:p>
      </dgm:t>
    </dgm:pt>
    <dgm:pt modelId="{975F237E-819B-41CD-B7AA-66A1CDE92B82}" type="sibTrans" cxnId="{7D7F1059-832D-4EDA-A964-BB5BC9F9B44D}">
      <dgm:prSet/>
      <dgm:spPr/>
      <dgm:t>
        <a:bodyPr/>
        <a:lstStyle/>
        <a:p>
          <a:endParaRPr lang="ru-RU"/>
        </a:p>
      </dgm:t>
    </dgm:pt>
    <dgm:pt modelId="{72B84003-5DE2-4A30-823D-291A2D5404FB}">
      <dgm:prSet phldrT="[Текст]" custT="1"/>
      <dgm:spPr/>
      <dgm:t>
        <a:bodyPr/>
        <a:lstStyle/>
        <a:p>
          <a:pPr rtl="0"/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Английский  </a:t>
          </a:r>
        </a:p>
        <a:p>
          <a:pPr rtl="0"/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Испанский </a:t>
          </a:r>
        </a:p>
        <a:p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Итальянский</a:t>
          </a:r>
        </a:p>
        <a:p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Немецкий</a:t>
          </a:r>
          <a:endParaRPr lang="ru-RU" sz="120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3C56F997-AFF0-4C9F-A7CD-CFF3C7283FE7}" type="parTrans" cxnId="{C9BBEC3B-3AD1-4EB0-B4C4-DE6325E593CE}">
      <dgm:prSet/>
      <dgm:spPr/>
      <dgm:t>
        <a:bodyPr/>
        <a:lstStyle/>
        <a:p>
          <a:endParaRPr lang="ru-RU"/>
        </a:p>
      </dgm:t>
    </dgm:pt>
    <dgm:pt modelId="{5D2B2260-BAF2-4D42-A566-C6C556077C25}" type="sibTrans" cxnId="{C9BBEC3B-3AD1-4EB0-B4C4-DE6325E593CE}">
      <dgm:prSet/>
      <dgm:spPr/>
      <dgm:t>
        <a:bodyPr/>
        <a:lstStyle/>
        <a:p>
          <a:endParaRPr lang="ru-RU"/>
        </a:p>
      </dgm:t>
    </dgm:pt>
    <dgm:pt modelId="{410A5996-7371-4111-9E57-1FE12C6ABB1C}">
      <dgm:prSet phldrT="[Текст]" custT="1"/>
      <dgm:spPr/>
      <dgm:t>
        <a:bodyPr/>
        <a:lstStyle/>
        <a:p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Китайский</a:t>
          </a:r>
        </a:p>
        <a:p>
          <a:pPr rtl="0"/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Французский </a:t>
          </a:r>
        </a:p>
        <a:p>
          <a:endParaRPr lang="ru-RU" sz="140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C2E770B-F749-4615-8F80-4C1309304B38}" type="parTrans" cxnId="{96EB0560-1633-4435-ABFF-4FE4B2B93D25}">
      <dgm:prSet/>
      <dgm:spPr/>
      <dgm:t>
        <a:bodyPr/>
        <a:lstStyle/>
        <a:p>
          <a:endParaRPr lang="ru-RU"/>
        </a:p>
      </dgm:t>
    </dgm:pt>
    <dgm:pt modelId="{D682EBB2-04E3-4C13-B1C1-9BD44B5F2617}" type="sibTrans" cxnId="{96EB0560-1633-4435-ABFF-4FE4B2B93D25}">
      <dgm:prSet/>
      <dgm:spPr/>
      <dgm:t>
        <a:bodyPr/>
        <a:lstStyle/>
        <a:p>
          <a:endParaRPr lang="ru-RU"/>
        </a:p>
      </dgm:t>
    </dgm:pt>
    <dgm:pt modelId="{F5DBF43F-1DC7-4A1A-BE58-E68AF262E1D8}" type="pres">
      <dgm:prSet presAssocID="{AD505CD0-AC9D-4701-9395-5100B83471CC}" presName="Name0" presStyleCnt="0">
        <dgm:presLayoutVars>
          <dgm:dir/>
          <dgm:animLvl val="lvl"/>
          <dgm:resizeHandles val="exact"/>
        </dgm:presLayoutVars>
      </dgm:prSet>
      <dgm:spPr/>
    </dgm:pt>
    <dgm:pt modelId="{C64C004C-10AF-4206-8BA5-ADC13F18B62A}" type="pres">
      <dgm:prSet presAssocID="{410A5996-7371-4111-9E57-1FE12C6ABB1C}" presName="boxAndChildren" presStyleCnt="0"/>
      <dgm:spPr/>
    </dgm:pt>
    <dgm:pt modelId="{9ABD9A1E-A318-4B68-A387-52DF8314DED8}" type="pres">
      <dgm:prSet presAssocID="{410A5996-7371-4111-9E57-1FE12C6ABB1C}" presName="parentTextBox" presStyleLbl="node1" presStyleIdx="0" presStyleCnt="4" custLinFactNeighborX="-313" custLinFactNeighborY="122"/>
      <dgm:spPr>
        <a:solidFill>
          <a:schemeClr val="accent1">
            <a:lumMod val="40000"/>
            <a:lumOff val="60000"/>
          </a:schemeClr>
        </a:solidFill>
      </dgm:spPr>
    </dgm:pt>
    <dgm:pt modelId="{A7814A70-6B9D-438A-9505-CCF8C30523A9}" type="pres">
      <dgm:prSet presAssocID="{5D2B2260-BAF2-4D42-A566-C6C556077C25}" presName="sp" presStyleCnt="0"/>
      <dgm:spPr/>
    </dgm:pt>
    <dgm:pt modelId="{AD659634-6A10-45BA-872A-B1C152D68592}" type="pres">
      <dgm:prSet presAssocID="{72B84003-5DE2-4A30-823D-291A2D5404FB}" presName="arrowAndChildren" presStyleCnt="0"/>
      <dgm:spPr/>
    </dgm:pt>
    <dgm:pt modelId="{1813727D-7F0A-4AFD-9385-9C4A84A2C754}" type="pres">
      <dgm:prSet presAssocID="{72B84003-5DE2-4A30-823D-291A2D5404FB}" presName="parentTextArrow" presStyleLbl="node1" presStyleIdx="1" presStyleCnt="4" custAng="0" custScaleX="98841" custScaleY="128922" custLinFactNeighborX="-569" custLinFactNeighborY="-4713"/>
      <dgm:spPr>
        <a:solidFill>
          <a:schemeClr val="accent1">
            <a:lumMod val="40000"/>
            <a:lumOff val="60000"/>
          </a:schemeClr>
        </a:solidFill>
      </dgm:spPr>
    </dgm:pt>
    <dgm:pt modelId="{9136E4C0-3445-4973-866C-32CBE9E88DF9}" type="pres">
      <dgm:prSet presAssocID="{975F237E-819B-41CD-B7AA-66A1CDE92B82}" presName="sp" presStyleCnt="0"/>
      <dgm:spPr/>
    </dgm:pt>
    <dgm:pt modelId="{3DCF1274-2BC5-48F5-A248-34B5DDB6E2DB}" type="pres">
      <dgm:prSet presAssocID="{7BC0AC71-8345-41E0-ADE6-9C5E94607278}" presName="arrowAndChildren" presStyleCnt="0"/>
      <dgm:spPr/>
    </dgm:pt>
    <dgm:pt modelId="{D98DDB6F-E66A-4083-B139-062B257C6D79}" type="pres">
      <dgm:prSet presAssocID="{7BC0AC71-8345-41E0-ADE6-9C5E94607278}" presName="parentTextArrow" presStyleLbl="node1" presStyleIdx="2" presStyleCnt="4" custScaleY="73520"/>
      <dgm:spPr>
        <a:prstGeom prst="upArrow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5F2E769D-52C2-462A-90FB-F9A174C398FC}" type="pres">
      <dgm:prSet presAssocID="{F2C2EA96-109B-4BD2-9145-A163CE4CCB1F}" presName="sp" presStyleCnt="0"/>
      <dgm:spPr/>
    </dgm:pt>
    <dgm:pt modelId="{D3CE0E1A-7DC2-4B95-A482-BE4670B7A9C2}" type="pres">
      <dgm:prSet presAssocID="{49CDDA79-B27A-4B38-B38D-C4B946A299B4}" presName="arrowAndChildren" presStyleCnt="0"/>
      <dgm:spPr/>
    </dgm:pt>
    <dgm:pt modelId="{2B00246B-4AD4-417B-BF8A-86FE47D5DBC1}" type="pres">
      <dgm:prSet presAssocID="{49CDDA79-B27A-4B38-B38D-C4B946A299B4}" presName="parentTextArrow" presStyleLbl="node1" presStyleIdx="3" presStyleCnt="4" custScaleY="66962" custLinFactNeighborX="0" custLinFactNeighborY="-1124"/>
      <dgm:spPr>
        <a:prstGeom prst="upArrow">
          <a:avLst/>
        </a:prstGeom>
        <a:solidFill>
          <a:schemeClr val="accent1">
            <a:lumMod val="40000"/>
            <a:lumOff val="60000"/>
          </a:schemeClr>
        </a:solidFill>
      </dgm:spPr>
    </dgm:pt>
  </dgm:ptLst>
  <dgm:cxnLst>
    <dgm:cxn modelId="{8128D835-5D46-4A3E-A8BE-F904B0004CBE}" type="presOf" srcId="{410A5996-7371-4111-9E57-1FE12C6ABB1C}" destId="{9ABD9A1E-A318-4B68-A387-52DF8314DED8}" srcOrd="0" destOrd="0" presId="urn:microsoft.com/office/officeart/2005/8/layout/process4"/>
    <dgm:cxn modelId="{C9BBEC3B-3AD1-4EB0-B4C4-DE6325E593CE}" srcId="{AD505CD0-AC9D-4701-9395-5100B83471CC}" destId="{72B84003-5DE2-4A30-823D-291A2D5404FB}" srcOrd="2" destOrd="0" parTransId="{3C56F997-AFF0-4C9F-A7CD-CFF3C7283FE7}" sibTransId="{5D2B2260-BAF2-4D42-A566-C6C556077C25}"/>
    <dgm:cxn modelId="{96EB0560-1633-4435-ABFF-4FE4B2B93D25}" srcId="{AD505CD0-AC9D-4701-9395-5100B83471CC}" destId="{410A5996-7371-4111-9E57-1FE12C6ABB1C}" srcOrd="3" destOrd="0" parTransId="{1C2E770B-F749-4615-8F80-4C1309304B38}" sibTransId="{D682EBB2-04E3-4C13-B1C1-9BD44B5F2617}"/>
    <dgm:cxn modelId="{7D7F1059-832D-4EDA-A964-BB5BC9F9B44D}" srcId="{AD505CD0-AC9D-4701-9395-5100B83471CC}" destId="{7BC0AC71-8345-41E0-ADE6-9C5E94607278}" srcOrd="1" destOrd="0" parTransId="{2881FA0A-F203-423D-BC40-1054B0BE6CDF}" sibTransId="{975F237E-819B-41CD-B7AA-66A1CDE92B82}"/>
    <dgm:cxn modelId="{2A34668C-3260-4F7B-B477-748BD1489D48}" type="presOf" srcId="{AD505CD0-AC9D-4701-9395-5100B83471CC}" destId="{F5DBF43F-1DC7-4A1A-BE58-E68AF262E1D8}" srcOrd="0" destOrd="0" presId="urn:microsoft.com/office/officeart/2005/8/layout/process4"/>
    <dgm:cxn modelId="{9C2DD4AD-06F6-47D0-9643-8CDC772F5BC9}" type="presOf" srcId="{72B84003-5DE2-4A30-823D-291A2D5404FB}" destId="{1813727D-7F0A-4AFD-9385-9C4A84A2C754}" srcOrd="0" destOrd="0" presId="urn:microsoft.com/office/officeart/2005/8/layout/process4"/>
    <dgm:cxn modelId="{399BE2CA-AB83-4044-AF12-1F666BAB1A7C}" type="presOf" srcId="{49CDDA79-B27A-4B38-B38D-C4B946A299B4}" destId="{2B00246B-4AD4-417B-BF8A-86FE47D5DBC1}" srcOrd="0" destOrd="0" presId="urn:microsoft.com/office/officeart/2005/8/layout/process4"/>
    <dgm:cxn modelId="{6F810FD4-6FDF-4E29-BCEC-3C2ACE7BE21A}" srcId="{AD505CD0-AC9D-4701-9395-5100B83471CC}" destId="{49CDDA79-B27A-4B38-B38D-C4B946A299B4}" srcOrd="0" destOrd="0" parTransId="{7D62C582-6069-4AAF-8B6F-29A0DCF7E681}" sibTransId="{F2C2EA96-109B-4BD2-9145-A163CE4CCB1F}"/>
    <dgm:cxn modelId="{6A0148E4-B5D0-4C64-ABF9-EC8537AD65F7}" type="presOf" srcId="{7BC0AC71-8345-41E0-ADE6-9C5E94607278}" destId="{D98DDB6F-E66A-4083-B139-062B257C6D79}" srcOrd="0" destOrd="0" presId="urn:microsoft.com/office/officeart/2005/8/layout/process4"/>
    <dgm:cxn modelId="{55E646DF-ADF9-44E8-9B16-BDCE9F6801C1}" type="presParOf" srcId="{F5DBF43F-1DC7-4A1A-BE58-E68AF262E1D8}" destId="{C64C004C-10AF-4206-8BA5-ADC13F18B62A}" srcOrd="0" destOrd="0" presId="urn:microsoft.com/office/officeart/2005/8/layout/process4"/>
    <dgm:cxn modelId="{17DD94A2-438C-4C38-BCA4-D3F7B28FD9BC}" type="presParOf" srcId="{C64C004C-10AF-4206-8BA5-ADC13F18B62A}" destId="{9ABD9A1E-A318-4B68-A387-52DF8314DED8}" srcOrd="0" destOrd="0" presId="urn:microsoft.com/office/officeart/2005/8/layout/process4"/>
    <dgm:cxn modelId="{A3971B1F-F0B0-40C1-AB3C-01E559E66FDB}" type="presParOf" srcId="{F5DBF43F-1DC7-4A1A-BE58-E68AF262E1D8}" destId="{A7814A70-6B9D-438A-9505-CCF8C30523A9}" srcOrd="1" destOrd="0" presId="urn:microsoft.com/office/officeart/2005/8/layout/process4"/>
    <dgm:cxn modelId="{6939B58A-1984-491D-8A85-79D55855037A}" type="presParOf" srcId="{F5DBF43F-1DC7-4A1A-BE58-E68AF262E1D8}" destId="{AD659634-6A10-45BA-872A-B1C152D68592}" srcOrd="2" destOrd="0" presId="urn:microsoft.com/office/officeart/2005/8/layout/process4"/>
    <dgm:cxn modelId="{8F243D01-9D2F-488E-8CFB-39A24F905A41}" type="presParOf" srcId="{AD659634-6A10-45BA-872A-B1C152D68592}" destId="{1813727D-7F0A-4AFD-9385-9C4A84A2C754}" srcOrd="0" destOrd="0" presId="urn:microsoft.com/office/officeart/2005/8/layout/process4"/>
    <dgm:cxn modelId="{D65E4874-10C7-43FC-961E-8A8C164F48CD}" type="presParOf" srcId="{F5DBF43F-1DC7-4A1A-BE58-E68AF262E1D8}" destId="{9136E4C0-3445-4973-866C-32CBE9E88DF9}" srcOrd="3" destOrd="0" presId="urn:microsoft.com/office/officeart/2005/8/layout/process4"/>
    <dgm:cxn modelId="{363554F2-8791-4F11-BA07-F6F5AFC53231}" type="presParOf" srcId="{F5DBF43F-1DC7-4A1A-BE58-E68AF262E1D8}" destId="{3DCF1274-2BC5-48F5-A248-34B5DDB6E2DB}" srcOrd="4" destOrd="0" presId="urn:microsoft.com/office/officeart/2005/8/layout/process4"/>
    <dgm:cxn modelId="{80689CAB-5EEB-4221-903C-4BA95E97871E}" type="presParOf" srcId="{3DCF1274-2BC5-48F5-A248-34B5DDB6E2DB}" destId="{D98DDB6F-E66A-4083-B139-062B257C6D79}" srcOrd="0" destOrd="0" presId="urn:microsoft.com/office/officeart/2005/8/layout/process4"/>
    <dgm:cxn modelId="{6BA6F2F6-0D5A-4E18-ACAE-6E262E1584DE}" type="presParOf" srcId="{F5DBF43F-1DC7-4A1A-BE58-E68AF262E1D8}" destId="{5F2E769D-52C2-462A-90FB-F9A174C398FC}" srcOrd="5" destOrd="0" presId="urn:microsoft.com/office/officeart/2005/8/layout/process4"/>
    <dgm:cxn modelId="{0772B5C8-25C8-41FF-8D35-90A31EB4731C}" type="presParOf" srcId="{F5DBF43F-1DC7-4A1A-BE58-E68AF262E1D8}" destId="{D3CE0E1A-7DC2-4B95-A482-BE4670B7A9C2}" srcOrd="6" destOrd="0" presId="urn:microsoft.com/office/officeart/2005/8/layout/process4"/>
    <dgm:cxn modelId="{D870416F-E295-41A9-9555-01E68579C314}" type="presParOf" srcId="{D3CE0E1A-7DC2-4B95-A482-BE4670B7A9C2}" destId="{2B00246B-4AD4-417B-BF8A-86FE47D5DB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518D2C-F51F-4E62-936A-CDD069EB96D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C345039-80FF-4227-BF94-13577E1F92F5}">
      <dgm:prSet phldrT="[Текст]" custT="1"/>
      <dgm:spPr/>
      <dgm:t>
        <a:bodyPr/>
        <a:lstStyle/>
        <a:p>
          <a:r>
            <a:rPr lang="ru-RU" sz="1400" baseline="0">
              <a:solidFill>
                <a:schemeClr val="accent1">
                  <a:lumMod val="75000"/>
                </a:schemeClr>
              </a:solidFill>
              <a:latin typeface="+mj-lt"/>
            </a:rPr>
            <a:t>Практический курс иностранного</a:t>
          </a:r>
        </a:p>
        <a:p>
          <a:pPr rtl="0"/>
          <a:r>
            <a:rPr lang="ru-RU" sz="1400" baseline="0">
              <a:solidFill>
                <a:schemeClr val="accent1">
                  <a:lumMod val="75000"/>
                </a:schemeClr>
              </a:solidFill>
              <a:latin typeface="+mj-lt"/>
            </a:rPr>
            <a:t> языка</a:t>
          </a:r>
        </a:p>
      </dgm:t>
    </dgm:pt>
    <dgm:pt modelId="{ACABF397-546F-4A77-B036-533DBD2C8B96}" type="parTrans" cxnId="{EA64EDFB-40CE-42B2-96B1-04E915D73574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661D5F83-43D1-488C-90BC-2A2254300FE7}" type="sibTrans" cxnId="{EA64EDFB-40CE-42B2-96B1-04E915D73574}">
      <dgm:prSet/>
      <dgm:spPr/>
      <dgm:t>
        <a:bodyPr/>
        <a:lstStyle/>
        <a:p>
          <a:endParaRPr lang="ru-RU"/>
        </a:p>
      </dgm:t>
    </dgm:pt>
    <dgm:pt modelId="{658D6969-51D1-4C35-98ED-4A22421449E6}">
      <dgm:prSet phldrT="[Текст]" custT="1"/>
      <dgm:spPr/>
      <dgm:t>
        <a:bodyPr/>
        <a:lstStyle/>
        <a:p>
          <a:pPr rtl="0"/>
          <a:r>
            <a:rPr lang="ru-RU" sz="1400" baseline="0">
              <a:solidFill>
                <a:schemeClr val="accent1">
                  <a:lumMod val="75000"/>
                </a:schemeClr>
              </a:solidFill>
              <a:latin typeface="+mj-lt"/>
            </a:rPr>
            <a:t>Устное и письменное деловое </a:t>
          </a:r>
        </a:p>
        <a:p>
          <a:r>
            <a:rPr lang="ru-RU" sz="1400" baseline="0">
              <a:solidFill>
                <a:schemeClr val="accent1">
                  <a:lumMod val="75000"/>
                </a:schemeClr>
              </a:solidFill>
              <a:latin typeface="+mj-lt"/>
            </a:rPr>
            <a:t>общение</a:t>
          </a:r>
        </a:p>
      </dgm:t>
    </dgm:pt>
    <dgm:pt modelId="{68A699BE-BBAC-4778-B57E-3FD874ADBA61}" type="parTrans" cxnId="{A524CFD4-8C3E-4149-A0E6-FD1A2FA1C616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600BEC18-2711-40D2-9836-B7B335ED8F3B}" type="sibTrans" cxnId="{A524CFD4-8C3E-4149-A0E6-FD1A2FA1C616}">
      <dgm:prSet/>
      <dgm:spPr/>
      <dgm:t>
        <a:bodyPr/>
        <a:lstStyle/>
        <a:p>
          <a:endParaRPr lang="ru-RU"/>
        </a:p>
      </dgm:t>
    </dgm:pt>
    <dgm:pt modelId="{424B97BD-F3D6-459F-96B6-0675F4D9AC5F}">
      <dgm:prSet phldrT="[Текст]" custT="1"/>
      <dgm:spPr/>
      <dgm:t>
        <a:bodyPr/>
        <a:lstStyle/>
        <a:p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Теория и практика перевода</a:t>
          </a:r>
        </a:p>
      </dgm:t>
    </dgm:pt>
    <dgm:pt modelId="{43EEC739-B557-4192-A578-6DEC0D94EE17}" type="parTrans" cxnId="{EF678114-1D1C-474F-A86B-D1D4FD0A8B90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56793879-4632-425B-85F0-273A56A3E86A}" type="sibTrans" cxnId="{EF678114-1D1C-474F-A86B-D1D4FD0A8B90}">
      <dgm:prSet/>
      <dgm:spPr/>
      <dgm:t>
        <a:bodyPr/>
        <a:lstStyle/>
        <a:p>
          <a:endParaRPr lang="ru-RU"/>
        </a:p>
      </dgm:t>
    </dgm:pt>
    <dgm:pt modelId="{A967212A-8977-4FEC-93E8-6E62CE80058D}">
      <dgm:prSet custT="1"/>
      <dgm:spPr/>
      <dgm:t>
        <a:bodyPr/>
        <a:lstStyle/>
        <a:p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Иностранный язык в профессиональной деятельности</a:t>
          </a:r>
        </a:p>
      </dgm:t>
    </dgm:pt>
    <dgm:pt modelId="{44363F5D-5C9D-4EE9-8DD3-7ADC2EC9D2B1}" type="parTrans" cxnId="{8C37ADEC-4136-4C67-B5A2-F59788C4AC7B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48667AE5-B826-443B-8557-94677F7588BB}" type="sibTrans" cxnId="{8C37ADEC-4136-4C67-B5A2-F59788C4AC7B}">
      <dgm:prSet/>
      <dgm:spPr/>
      <dgm:t>
        <a:bodyPr/>
        <a:lstStyle/>
        <a:p>
          <a:endParaRPr lang="ru-RU"/>
        </a:p>
      </dgm:t>
    </dgm:pt>
    <dgm:pt modelId="{45EE7CAD-D78E-46AD-B5E8-C6765BA2B206}">
      <dgm:prSet custT="1"/>
      <dgm:spPr/>
      <dgm:t>
        <a:bodyPr/>
        <a:lstStyle/>
        <a:p>
          <a:r>
            <a:rPr lang="ru-RU" sz="1400">
              <a:solidFill>
                <a:schemeClr val="accent1">
                  <a:lumMod val="75000"/>
                </a:schemeClr>
              </a:solidFill>
              <a:latin typeface="+mj-lt"/>
            </a:rPr>
            <a:t>Межкультурная коммуникация</a:t>
          </a:r>
        </a:p>
      </dgm:t>
    </dgm:pt>
    <dgm:pt modelId="{5D07B906-6C2C-4C0F-92F9-5C2C9DF9293C}" type="parTrans" cxnId="{F6553933-CB42-4E09-8483-928B9A9433B5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C1D6B344-598A-49B2-BD63-511EFD9607C6}" type="sibTrans" cxnId="{F6553933-CB42-4E09-8483-928B9A9433B5}">
      <dgm:prSet/>
      <dgm:spPr/>
      <dgm:t>
        <a:bodyPr/>
        <a:lstStyle/>
        <a:p>
          <a:endParaRPr lang="ru-RU"/>
        </a:p>
      </dgm:t>
    </dgm:pt>
    <dgm:pt modelId="{41A149F3-9F37-4DEC-8DE3-102F0CAC57E4}">
      <dgm:prSet custT="1"/>
      <dgm:spPr/>
      <dgm:t>
        <a:bodyPr/>
        <a:lstStyle/>
        <a:p>
          <a:pPr rtl="0"/>
          <a:r>
            <a:rPr lang="ru-RU" sz="1400" baseline="0">
              <a:solidFill>
                <a:schemeClr val="accent1">
                  <a:lumMod val="75000"/>
                </a:schemeClr>
              </a:solidFill>
              <a:latin typeface="+mj-lt"/>
            </a:rPr>
            <a:t>Информационно-коммуникационные технологии в переводе </a:t>
          </a:r>
        </a:p>
      </dgm:t>
    </dgm:pt>
    <dgm:pt modelId="{A7A5C70F-C789-4D38-B374-B56B6E273BB2}" type="parTrans" cxnId="{ADA9DFCB-E0F3-43AB-82D2-65292C0912D9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B9780AB7-FC06-4E90-AACB-D6462D3D55F6}" type="sibTrans" cxnId="{ADA9DFCB-E0F3-43AB-82D2-65292C0912D9}">
      <dgm:prSet/>
      <dgm:spPr/>
      <dgm:t>
        <a:bodyPr/>
        <a:lstStyle/>
        <a:p>
          <a:endParaRPr lang="ru-RU"/>
        </a:p>
      </dgm:t>
    </dgm:pt>
    <dgm:pt modelId="{19443D2B-3D1E-4A0D-930C-6D366BA2A794}">
      <dgm:prSet phldrT="[Текст]" custT="1"/>
      <dgm:spPr/>
      <dgm:t>
        <a:bodyPr/>
        <a:lstStyle/>
        <a:p>
          <a:r>
            <a:rPr lang="ru-RU" sz="1400" b="1" baseline="0">
              <a:solidFill>
                <a:schemeClr val="accent1">
                  <a:lumMod val="75000"/>
                </a:schemeClr>
              </a:solidFill>
              <a:latin typeface="+mj-lt"/>
            </a:rPr>
            <a:t>Изучение дисциплин</a:t>
          </a:r>
          <a:endParaRPr lang="ru-RU" sz="1400" baseline="0">
            <a:solidFill>
              <a:schemeClr val="accent1">
                <a:lumMod val="75000"/>
              </a:schemeClr>
            </a:solidFill>
            <a:latin typeface="+mj-lt"/>
          </a:endParaRPr>
        </a:p>
        <a:p>
          <a:pPr rtl="0"/>
          <a:r>
            <a:rPr lang="ru-RU" sz="1400" b="1" baseline="0">
              <a:solidFill>
                <a:schemeClr val="accent1">
                  <a:lumMod val="75000"/>
                </a:schemeClr>
              </a:solidFill>
              <a:latin typeface="+mj-lt"/>
            </a:rPr>
            <a:t>8 часов в неделю </a:t>
          </a:r>
          <a:endParaRPr lang="ru-RU" sz="1400" baseline="0">
            <a:solidFill>
              <a:schemeClr val="accent1">
                <a:lumMod val="75000"/>
              </a:schemeClr>
            </a:solidFill>
            <a:latin typeface="+mj-lt"/>
          </a:endParaRPr>
        </a:p>
        <a:p>
          <a:r>
            <a:rPr lang="ru-RU" sz="1400" b="1" baseline="0">
              <a:solidFill>
                <a:schemeClr val="accent1">
                  <a:lumMod val="75000"/>
                </a:schemeClr>
              </a:solidFill>
              <a:latin typeface="+mj-lt"/>
            </a:rPr>
            <a:t>4 года (1500 часов)</a:t>
          </a:r>
          <a:endParaRPr lang="ru-RU" sz="1400" baseline="0">
            <a:solidFill>
              <a:schemeClr val="accent1">
                <a:lumMod val="75000"/>
              </a:schemeClr>
            </a:solidFill>
            <a:latin typeface="+mj-lt"/>
          </a:endParaRPr>
        </a:p>
        <a:p>
          <a:endParaRPr lang="ru-RU" sz="140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C4AAB35E-4512-44D8-A307-258C551DB43C}" type="sibTrans" cxnId="{D3F8FE54-CE27-41B7-A288-12F6C54BB30E}">
      <dgm:prSet/>
      <dgm:spPr/>
      <dgm:t>
        <a:bodyPr/>
        <a:lstStyle/>
        <a:p>
          <a:endParaRPr lang="ru-RU"/>
        </a:p>
      </dgm:t>
    </dgm:pt>
    <dgm:pt modelId="{03136D57-3617-44C7-9A9C-E1A1891B1837}" type="parTrans" cxnId="{D3F8FE54-CE27-41B7-A288-12F6C54BB30E}">
      <dgm:prSet/>
      <dgm:spPr/>
      <dgm:t>
        <a:bodyPr/>
        <a:lstStyle/>
        <a:p>
          <a:endParaRPr lang="ru-RU"/>
        </a:p>
      </dgm:t>
    </dgm:pt>
    <dgm:pt modelId="{97303293-3157-4F32-843A-66EEA4CF61B5}" type="pres">
      <dgm:prSet presAssocID="{92518D2C-F51F-4E62-936A-CDD069EB96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FEF885-FBDD-4B74-A87C-F0EF69C82FC8}" type="pres">
      <dgm:prSet presAssocID="{19443D2B-3D1E-4A0D-930C-6D366BA2A794}" presName="root1" presStyleCnt="0"/>
      <dgm:spPr/>
    </dgm:pt>
    <dgm:pt modelId="{721A6EE9-3C89-4E38-9568-469AA548673B}" type="pres">
      <dgm:prSet presAssocID="{19443D2B-3D1E-4A0D-930C-6D366BA2A794}" presName="LevelOneTextNode" presStyleLbl="node0" presStyleIdx="0" presStyleCnt="1" custAng="5400000" custScaleX="379167" custScaleY="73866">
        <dgm:presLayoutVars>
          <dgm:chPref val="3"/>
        </dgm:presLayoutVars>
      </dgm:prSet>
      <dgm:spPr>
        <a:prstGeom prst="roundRect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6F491AE0-8AEC-474D-B654-87AD3F44ED84}" type="pres">
      <dgm:prSet presAssocID="{19443D2B-3D1E-4A0D-930C-6D366BA2A794}" presName="level2hierChild" presStyleCnt="0"/>
      <dgm:spPr/>
    </dgm:pt>
    <dgm:pt modelId="{D92F3F24-0E69-48A6-98C6-0792D2346FF0}" type="pres">
      <dgm:prSet presAssocID="{ACABF397-546F-4A77-B036-533DBD2C8B96}" presName="conn2-1" presStyleLbl="parChTrans1D2" presStyleIdx="0" presStyleCnt="6"/>
      <dgm:spPr/>
    </dgm:pt>
    <dgm:pt modelId="{74525FBE-E4AD-4670-A8DF-6600C0828ED7}" type="pres">
      <dgm:prSet presAssocID="{ACABF397-546F-4A77-B036-533DBD2C8B96}" presName="connTx" presStyleLbl="parChTrans1D2" presStyleIdx="0" presStyleCnt="6"/>
      <dgm:spPr/>
    </dgm:pt>
    <dgm:pt modelId="{257D9B4E-AD34-4888-AB1D-07DEF0487116}" type="pres">
      <dgm:prSet presAssocID="{8C345039-80FF-4227-BF94-13577E1F92F5}" presName="root2" presStyleCnt="0"/>
      <dgm:spPr/>
    </dgm:pt>
    <dgm:pt modelId="{E8EC8D40-FBB6-4B9F-97CD-60109ECEC0BD}" type="pres">
      <dgm:prSet presAssocID="{8C345039-80FF-4227-BF94-13577E1F92F5}" presName="LevelTwoTextNode" presStyleLbl="node2" presStyleIdx="0" presStyleCnt="6" custScaleX="195816" custScaleY="145901">
        <dgm:presLayoutVars>
          <dgm:chPref val="3"/>
        </dgm:presLayoutVars>
      </dgm:prSet>
      <dgm:spPr>
        <a:prstGeom prst="roundRect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A58C5BCA-DD1C-45DA-8306-0ADDBF858CAC}" type="pres">
      <dgm:prSet presAssocID="{8C345039-80FF-4227-BF94-13577E1F92F5}" presName="level3hierChild" presStyleCnt="0"/>
      <dgm:spPr/>
    </dgm:pt>
    <dgm:pt modelId="{0F26E3DD-CABB-42B8-8E48-47C832AA961F}" type="pres">
      <dgm:prSet presAssocID="{68A699BE-BBAC-4778-B57E-3FD874ADBA61}" presName="conn2-1" presStyleLbl="parChTrans1D2" presStyleIdx="1" presStyleCnt="6"/>
      <dgm:spPr/>
    </dgm:pt>
    <dgm:pt modelId="{77DD5CE4-B73A-4170-8F9A-0F0C19D6336C}" type="pres">
      <dgm:prSet presAssocID="{68A699BE-BBAC-4778-B57E-3FD874ADBA61}" presName="connTx" presStyleLbl="parChTrans1D2" presStyleIdx="1" presStyleCnt="6"/>
      <dgm:spPr/>
    </dgm:pt>
    <dgm:pt modelId="{93A6E457-1C27-4C0F-A05A-B30162CFCA89}" type="pres">
      <dgm:prSet presAssocID="{658D6969-51D1-4C35-98ED-4A22421449E6}" presName="root2" presStyleCnt="0"/>
      <dgm:spPr/>
    </dgm:pt>
    <dgm:pt modelId="{64282FA1-0D97-4DC3-82AD-B5AF1CFDDB99}" type="pres">
      <dgm:prSet presAssocID="{658D6969-51D1-4C35-98ED-4A22421449E6}" presName="LevelTwoTextNode" presStyleLbl="node2" presStyleIdx="1" presStyleCnt="6" custScaleX="195816" custScaleY="145901" custLinFactNeighborX="-781" custLinFactNeighborY="1901">
        <dgm:presLayoutVars>
          <dgm:chPref val="3"/>
        </dgm:presLayoutVars>
      </dgm:prSet>
      <dgm:spPr>
        <a:prstGeom prst="roundRect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C10EAFA1-A70F-40B0-BE0A-F1815BB1B460}" type="pres">
      <dgm:prSet presAssocID="{658D6969-51D1-4C35-98ED-4A22421449E6}" presName="level3hierChild" presStyleCnt="0"/>
      <dgm:spPr/>
    </dgm:pt>
    <dgm:pt modelId="{82C9661E-0C34-4446-8690-8343FB01CB90}" type="pres">
      <dgm:prSet presAssocID="{44363F5D-5C9D-4EE9-8DD3-7ADC2EC9D2B1}" presName="conn2-1" presStyleLbl="parChTrans1D2" presStyleIdx="2" presStyleCnt="6"/>
      <dgm:spPr/>
    </dgm:pt>
    <dgm:pt modelId="{18908FCE-3A7D-4A70-985B-AC1617AC5775}" type="pres">
      <dgm:prSet presAssocID="{44363F5D-5C9D-4EE9-8DD3-7ADC2EC9D2B1}" presName="connTx" presStyleLbl="parChTrans1D2" presStyleIdx="2" presStyleCnt="6"/>
      <dgm:spPr/>
    </dgm:pt>
    <dgm:pt modelId="{22636071-45CD-42B2-B22E-400916EDAF3E}" type="pres">
      <dgm:prSet presAssocID="{A967212A-8977-4FEC-93E8-6E62CE80058D}" presName="root2" presStyleCnt="0"/>
      <dgm:spPr/>
    </dgm:pt>
    <dgm:pt modelId="{E2F5CF6F-F692-41CC-918A-FD5F8941C3FC}" type="pres">
      <dgm:prSet presAssocID="{A967212A-8977-4FEC-93E8-6E62CE80058D}" presName="LevelTwoTextNode" presStyleLbl="node2" presStyleIdx="2" presStyleCnt="6" custScaleX="195816" custScaleY="145901">
        <dgm:presLayoutVars>
          <dgm:chPref val="3"/>
        </dgm:presLayoutVars>
      </dgm:prSet>
      <dgm:spPr>
        <a:prstGeom prst="roundRect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7F2D6E78-A5C0-4740-962E-B81A2AC7B999}" type="pres">
      <dgm:prSet presAssocID="{A967212A-8977-4FEC-93E8-6E62CE80058D}" presName="level3hierChild" presStyleCnt="0"/>
      <dgm:spPr/>
    </dgm:pt>
    <dgm:pt modelId="{E269565E-743A-4E6B-A37F-A7DED7378064}" type="pres">
      <dgm:prSet presAssocID="{43EEC739-B557-4192-A578-6DEC0D94EE17}" presName="conn2-1" presStyleLbl="parChTrans1D2" presStyleIdx="3" presStyleCnt="6"/>
      <dgm:spPr/>
    </dgm:pt>
    <dgm:pt modelId="{2815D1B5-4842-49CF-8B21-9ED8533055F2}" type="pres">
      <dgm:prSet presAssocID="{43EEC739-B557-4192-A578-6DEC0D94EE17}" presName="connTx" presStyleLbl="parChTrans1D2" presStyleIdx="3" presStyleCnt="6"/>
      <dgm:spPr/>
    </dgm:pt>
    <dgm:pt modelId="{2FE7655F-8AA9-4808-A475-C9CEBC570ACD}" type="pres">
      <dgm:prSet presAssocID="{424B97BD-F3D6-459F-96B6-0675F4D9AC5F}" presName="root2" presStyleCnt="0"/>
      <dgm:spPr/>
    </dgm:pt>
    <dgm:pt modelId="{35279B6E-E935-43DF-9DC3-0F4A509F18AA}" type="pres">
      <dgm:prSet presAssocID="{424B97BD-F3D6-459F-96B6-0675F4D9AC5F}" presName="LevelTwoTextNode" presStyleLbl="node2" presStyleIdx="3" presStyleCnt="6" custScaleX="195816" custScaleY="145901">
        <dgm:presLayoutVars>
          <dgm:chPref val="3"/>
        </dgm:presLayoutVars>
      </dgm:prSet>
      <dgm:spPr>
        <a:prstGeom prst="roundRect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8F384913-3801-481A-B919-B4905ADE5A51}" type="pres">
      <dgm:prSet presAssocID="{424B97BD-F3D6-459F-96B6-0675F4D9AC5F}" presName="level3hierChild" presStyleCnt="0"/>
      <dgm:spPr/>
    </dgm:pt>
    <dgm:pt modelId="{DA5709E4-14A4-4388-B83D-9D8B31CB85DA}" type="pres">
      <dgm:prSet presAssocID="{5D07B906-6C2C-4C0F-92F9-5C2C9DF9293C}" presName="conn2-1" presStyleLbl="parChTrans1D2" presStyleIdx="4" presStyleCnt="6"/>
      <dgm:spPr/>
    </dgm:pt>
    <dgm:pt modelId="{2CA5631C-AF3C-4A2D-96FF-687383EDA3E6}" type="pres">
      <dgm:prSet presAssocID="{5D07B906-6C2C-4C0F-92F9-5C2C9DF9293C}" presName="connTx" presStyleLbl="parChTrans1D2" presStyleIdx="4" presStyleCnt="6"/>
      <dgm:spPr/>
    </dgm:pt>
    <dgm:pt modelId="{037D06FB-28F7-4DE8-936F-B0F433B2828E}" type="pres">
      <dgm:prSet presAssocID="{45EE7CAD-D78E-46AD-B5E8-C6765BA2B206}" presName="root2" presStyleCnt="0"/>
      <dgm:spPr/>
    </dgm:pt>
    <dgm:pt modelId="{33DCB5BB-5D1F-483A-B194-EA3E9AE1B9D3}" type="pres">
      <dgm:prSet presAssocID="{45EE7CAD-D78E-46AD-B5E8-C6765BA2B206}" presName="LevelTwoTextNode" presStyleLbl="node2" presStyleIdx="4" presStyleCnt="6" custScaleX="195816" custScaleY="145901" custLinFactNeighborX="-66" custLinFactNeighborY="-711">
        <dgm:presLayoutVars>
          <dgm:chPref val="3"/>
        </dgm:presLayoutVars>
      </dgm:prSet>
      <dgm:spPr>
        <a:prstGeom prst="roundRect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3E34BE1F-D604-441E-B028-1091C2BBE199}" type="pres">
      <dgm:prSet presAssocID="{45EE7CAD-D78E-46AD-B5E8-C6765BA2B206}" presName="level3hierChild" presStyleCnt="0"/>
      <dgm:spPr/>
    </dgm:pt>
    <dgm:pt modelId="{35A67AA9-36EB-4F8F-BF27-065C154CF1B7}" type="pres">
      <dgm:prSet presAssocID="{A7A5C70F-C789-4D38-B374-B56B6E273BB2}" presName="conn2-1" presStyleLbl="parChTrans1D2" presStyleIdx="5" presStyleCnt="6"/>
      <dgm:spPr/>
    </dgm:pt>
    <dgm:pt modelId="{71A408FD-96F3-4060-B576-5728476133E1}" type="pres">
      <dgm:prSet presAssocID="{A7A5C70F-C789-4D38-B374-B56B6E273BB2}" presName="connTx" presStyleLbl="parChTrans1D2" presStyleIdx="5" presStyleCnt="6"/>
      <dgm:spPr/>
    </dgm:pt>
    <dgm:pt modelId="{D1ED8672-1B81-469F-AD24-6E1B5CC60D76}" type="pres">
      <dgm:prSet presAssocID="{41A149F3-9F37-4DEC-8DE3-102F0CAC57E4}" presName="root2" presStyleCnt="0"/>
      <dgm:spPr/>
    </dgm:pt>
    <dgm:pt modelId="{F8E025E3-C245-4CA7-B7A2-06DF6D9D218C}" type="pres">
      <dgm:prSet presAssocID="{41A149F3-9F37-4DEC-8DE3-102F0CAC57E4}" presName="LevelTwoTextNode" presStyleLbl="node2" presStyleIdx="5" presStyleCnt="6" custScaleX="195816" custScaleY="145901" custLinFactNeighborX="782" custLinFactNeighborY="645">
        <dgm:presLayoutVars>
          <dgm:chPref val="3"/>
        </dgm:presLayoutVars>
      </dgm:prSet>
      <dgm:spPr>
        <a:prstGeom prst="roundRect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62A40766-0432-47CE-9025-34C0649E6246}" type="pres">
      <dgm:prSet presAssocID="{41A149F3-9F37-4DEC-8DE3-102F0CAC57E4}" presName="level3hierChild" presStyleCnt="0"/>
      <dgm:spPr/>
    </dgm:pt>
  </dgm:ptLst>
  <dgm:cxnLst>
    <dgm:cxn modelId="{47B23106-AA62-4F65-84F0-9245F80C5FCA}" type="presOf" srcId="{ACABF397-546F-4A77-B036-533DBD2C8B96}" destId="{D92F3F24-0E69-48A6-98C6-0792D2346FF0}" srcOrd="0" destOrd="0" presId="urn:microsoft.com/office/officeart/2008/layout/HorizontalMultiLevelHierarchy"/>
    <dgm:cxn modelId="{C31E1908-A4B6-4D42-8A95-8EF93FE45BDA}" type="presOf" srcId="{5D07B906-6C2C-4C0F-92F9-5C2C9DF9293C}" destId="{2CA5631C-AF3C-4A2D-96FF-687383EDA3E6}" srcOrd="1" destOrd="0" presId="urn:microsoft.com/office/officeart/2008/layout/HorizontalMultiLevelHierarchy"/>
    <dgm:cxn modelId="{EF678114-1D1C-474F-A86B-D1D4FD0A8B90}" srcId="{19443D2B-3D1E-4A0D-930C-6D366BA2A794}" destId="{424B97BD-F3D6-459F-96B6-0675F4D9AC5F}" srcOrd="3" destOrd="0" parTransId="{43EEC739-B557-4192-A578-6DEC0D94EE17}" sibTransId="{56793879-4632-425B-85F0-273A56A3E86A}"/>
    <dgm:cxn modelId="{A7064917-2893-4058-9FBE-25BC33DE35B8}" type="presOf" srcId="{41A149F3-9F37-4DEC-8DE3-102F0CAC57E4}" destId="{F8E025E3-C245-4CA7-B7A2-06DF6D9D218C}" srcOrd="0" destOrd="0" presId="urn:microsoft.com/office/officeart/2008/layout/HorizontalMultiLevelHierarchy"/>
    <dgm:cxn modelId="{F6553933-CB42-4E09-8483-928B9A9433B5}" srcId="{19443D2B-3D1E-4A0D-930C-6D366BA2A794}" destId="{45EE7CAD-D78E-46AD-B5E8-C6765BA2B206}" srcOrd="4" destOrd="0" parTransId="{5D07B906-6C2C-4C0F-92F9-5C2C9DF9293C}" sibTransId="{C1D6B344-598A-49B2-BD63-511EFD9607C6}"/>
    <dgm:cxn modelId="{5681BE39-5ADA-4E64-A7ED-242E23961BC9}" type="presOf" srcId="{44363F5D-5C9D-4EE9-8DD3-7ADC2EC9D2B1}" destId="{18908FCE-3A7D-4A70-985B-AC1617AC5775}" srcOrd="1" destOrd="0" presId="urn:microsoft.com/office/officeart/2008/layout/HorizontalMultiLevelHierarchy"/>
    <dgm:cxn modelId="{74231E5B-0C75-457C-BA69-BEEE8D1E0EC8}" type="presOf" srcId="{44363F5D-5C9D-4EE9-8DD3-7ADC2EC9D2B1}" destId="{82C9661E-0C34-4446-8690-8343FB01CB90}" srcOrd="0" destOrd="0" presId="urn:microsoft.com/office/officeart/2008/layout/HorizontalMultiLevelHierarchy"/>
    <dgm:cxn modelId="{F11B175E-5FBA-4CF9-9ABB-BF79CE90556E}" type="presOf" srcId="{43EEC739-B557-4192-A578-6DEC0D94EE17}" destId="{2815D1B5-4842-49CF-8B21-9ED8533055F2}" srcOrd="1" destOrd="0" presId="urn:microsoft.com/office/officeart/2008/layout/HorizontalMultiLevelHierarchy"/>
    <dgm:cxn modelId="{E1FD6544-1937-48EE-8530-6BD4E1A9693E}" type="presOf" srcId="{8C345039-80FF-4227-BF94-13577E1F92F5}" destId="{E8EC8D40-FBB6-4B9F-97CD-60109ECEC0BD}" srcOrd="0" destOrd="0" presId="urn:microsoft.com/office/officeart/2008/layout/HorizontalMultiLevelHierarchy"/>
    <dgm:cxn modelId="{0096BA44-AD1B-49D0-B86F-FBAE6300592A}" type="presOf" srcId="{A7A5C70F-C789-4D38-B374-B56B6E273BB2}" destId="{35A67AA9-36EB-4F8F-BF27-065C154CF1B7}" srcOrd="0" destOrd="0" presId="urn:microsoft.com/office/officeart/2008/layout/HorizontalMultiLevelHierarchy"/>
    <dgm:cxn modelId="{D97F3D47-7473-4128-B581-DADB794213F2}" type="presOf" srcId="{68A699BE-BBAC-4778-B57E-3FD874ADBA61}" destId="{0F26E3DD-CABB-42B8-8E48-47C832AA961F}" srcOrd="0" destOrd="0" presId="urn:microsoft.com/office/officeart/2008/layout/HorizontalMultiLevelHierarchy"/>
    <dgm:cxn modelId="{8E409F6F-2453-423A-BF9B-999D8C2E1A88}" type="presOf" srcId="{A967212A-8977-4FEC-93E8-6E62CE80058D}" destId="{E2F5CF6F-F692-41CC-918A-FD5F8941C3FC}" srcOrd="0" destOrd="0" presId="urn:microsoft.com/office/officeart/2008/layout/HorizontalMultiLevelHierarchy"/>
    <dgm:cxn modelId="{D3F8FE54-CE27-41B7-A288-12F6C54BB30E}" srcId="{92518D2C-F51F-4E62-936A-CDD069EB96D1}" destId="{19443D2B-3D1E-4A0D-930C-6D366BA2A794}" srcOrd="0" destOrd="0" parTransId="{03136D57-3617-44C7-9A9C-E1A1891B1837}" sibTransId="{C4AAB35E-4512-44D8-A307-258C551DB43C}"/>
    <dgm:cxn modelId="{BEBE2B93-B56E-4DCD-9D2D-847552B3FEC3}" type="presOf" srcId="{19443D2B-3D1E-4A0D-930C-6D366BA2A794}" destId="{721A6EE9-3C89-4E38-9568-469AA548673B}" srcOrd="0" destOrd="0" presId="urn:microsoft.com/office/officeart/2008/layout/HorizontalMultiLevelHierarchy"/>
    <dgm:cxn modelId="{EEF4369E-E27F-4666-B2D3-235870DC8D53}" type="presOf" srcId="{A7A5C70F-C789-4D38-B374-B56B6E273BB2}" destId="{71A408FD-96F3-4060-B576-5728476133E1}" srcOrd="1" destOrd="0" presId="urn:microsoft.com/office/officeart/2008/layout/HorizontalMultiLevelHierarchy"/>
    <dgm:cxn modelId="{290556AD-3D77-4447-9CF8-76103ACD625C}" type="presOf" srcId="{68A699BE-BBAC-4778-B57E-3FD874ADBA61}" destId="{77DD5CE4-B73A-4170-8F9A-0F0C19D6336C}" srcOrd="1" destOrd="0" presId="urn:microsoft.com/office/officeart/2008/layout/HorizontalMultiLevelHierarchy"/>
    <dgm:cxn modelId="{456507BC-E333-415A-AA81-2A9574D192D8}" type="presOf" srcId="{5D07B906-6C2C-4C0F-92F9-5C2C9DF9293C}" destId="{DA5709E4-14A4-4388-B83D-9D8B31CB85DA}" srcOrd="0" destOrd="0" presId="urn:microsoft.com/office/officeart/2008/layout/HorizontalMultiLevelHierarchy"/>
    <dgm:cxn modelId="{5AE564C0-F22E-4039-9773-4CD413AB5C90}" type="presOf" srcId="{424B97BD-F3D6-459F-96B6-0675F4D9AC5F}" destId="{35279B6E-E935-43DF-9DC3-0F4A509F18AA}" srcOrd="0" destOrd="0" presId="urn:microsoft.com/office/officeart/2008/layout/HorizontalMultiLevelHierarchy"/>
    <dgm:cxn modelId="{2C65D4C3-A53B-4676-9C72-3D0DAC6F4A12}" type="presOf" srcId="{658D6969-51D1-4C35-98ED-4A22421449E6}" destId="{64282FA1-0D97-4DC3-82AD-B5AF1CFDDB99}" srcOrd="0" destOrd="0" presId="urn:microsoft.com/office/officeart/2008/layout/HorizontalMultiLevelHierarchy"/>
    <dgm:cxn modelId="{ADA9DFCB-E0F3-43AB-82D2-65292C0912D9}" srcId="{19443D2B-3D1E-4A0D-930C-6D366BA2A794}" destId="{41A149F3-9F37-4DEC-8DE3-102F0CAC57E4}" srcOrd="5" destOrd="0" parTransId="{A7A5C70F-C789-4D38-B374-B56B6E273BB2}" sibTransId="{B9780AB7-FC06-4E90-AACB-D6462D3D55F6}"/>
    <dgm:cxn modelId="{E0350ECC-E71C-4B44-9E49-1A165455EAC5}" type="presOf" srcId="{45EE7CAD-D78E-46AD-B5E8-C6765BA2B206}" destId="{33DCB5BB-5D1F-483A-B194-EA3E9AE1B9D3}" srcOrd="0" destOrd="0" presId="urn:microsoft.com/office/officeart/2008/layout/HorizontalMultiLevelHierarchy"/>
    <dgm:cxn modelId="{A524CFD4-8C3E-4149-A0E6-FD1A2FA1C616}" srcId="{19443D2B-3D1E-4A0D-930C-6D366BA2A794}" destId="{658D6969-51D1-4C35-98ED-4A22421449E6}" srcOrd="1" destOrd="0" parTransId="{68A699BE-BBAC-4778-B57E-3FD874ADBA61}" sibTransId="{600BEC18-2711-40D2-9836-B7B335ED8F3B}"/>
    <dgm:cxn modelId="{718F7BDD-1AB7-4AFB-9633-8FB3028707B9}" type="presOf" srcId="{ACABF397-546F-4A77-B036-533DBD2C8B96}" destId="{74525FBE-E4AD-4670-A8DF-6600C0828ED7}" srcOrd="1" destOrd="0" presId="urn:microsoft.com/office/officeart/2008/layout/HorizontalMultiLevelHierarchy"/>
    <dgm:cxn modelId="{8C37ADEC-4136-4C67-B5A2-F59788C4AC7B}" srcId="{19443D2B-3D1E-4A0D-930C-6D366BA2A794}" destId="{A967212A-8977-4FEC-93E8-6E62CE80058D}" srcOrd="2" destOrd="0" parTransId="{44363F5D-5C9D-4EE9-8DD3-7ADC2EC9D2B1}" sibTransId="{48667AE5-B826-443B-8557-94677F7588BB}"/>
    <dgm:cxn modelId="{0F4511F2-972F-4601-A8C7-B08E704CF96E}" type="presOf" srcId="{92518D2C-F51F-4E62-936A-CDD069EB96D1}" destId="{97303293-3157-4F32-843A-66EEA4CF61B5}" srcOrd="0" destOrd="0" presId="urn:microsoft.com/office/officeart/2008/layout/HorizontalMultiLevelHierarchy"/>
    <dgm:cxn modelId="{EA64EDFB-40CE-42B2-96B1-04E915D73574}" srcId="{19443D2B-3D1E-4A0D-930C-6D366BA2A794}" destId="{8C345039-80FF-4227-BF94-13577E1F92F5}" srcOrd="0" destOrd="0" parTransId="{ACABF397-546F-4A77-B036-533DBD2C8B96}" sibTransId="{661D5F83-43D1-488C-90BC-2A2254300FE7}"/>
    <dgm:cxn modelId="{F79812FD-2013-4CCE-B661-0FCC932A4972}" type="presOf" srcId="{43EEC739-B557-4192-A578-6DEC0D94EE17}" destId="{E269565E-743A-4E6B-A37F-A7DED7378064}" srcOrd="0" destOrd="0" presId="urn:microsoft.com/office/officeart/2008/layout/HorizontalMultiLevelHierarchy"/>
    <dgm:cxn modelId="{3229183E-C7FB-4EDD-AE1F-1F850FA03433}" type="presParOf" srcId="{97303293-3157-4F32-843A-66EEA4CF61B5}" destId="{33FEF885-FBDD-4B74-A87C-F0EF69C82FC8}" srcOrd="0" destOrd="0" presId="urn:microsoft.com/office/officeart/2008/layout/HorizontalMultiLevelHierarchy"/>
    <dgm:cxn modelId="{25D9BAF1-0D8C-453D-935A-87670AC63980}" type="presParOf" srcId="{33FEF885-FBDD-4B74-A87C-F0EF69C82FC8}" destId="{721A6EE9-3C89-4E38-9568-469AA548673B}" srcOrd="0" destOrd="0" presId="urn:microsoft.com/office/officeart/2008/layout/HorizontalMultiLevelHierarchy"/>
    <dgm:cxn modelId="{C3602BF5-7F9E-4D56-944D-A8CB9A340F53}" type="presParOf" srcId="{33FEF885-FBDD-4B74-A87C-F0EF69C82FC8}" destId="{6F491AE0-8AEC-474D-B654-87AD3F44ED84}" srcOrd="1" destOrd="0" presId="urn:microsoft.com/office/officeart/2008/layout/HorizontalMultiLevelHierarchy"/>
    <dgm:cxn modelId="{E53D0163-91A4-44C4-AD8A-DD1702E68B8B}" type="presParOf" srcId="{6F491AE0-8AEC-474D-B654-87AD3F44ED84}" destId="{D92F3F24-0E69-48A6-98C6-0792D2346FF0}" srcOrd="0" destOrd="0" presId="urn:microsoft.com/office/officeart/2008/layout/HorizontalMultiLevelHierarchy"/>
    <dgm:cxn modelId="{32568CFA-836B-462C-8694-7E990322C39F}" type="presParOf" srcId="{D92F3F24-0E69-48A6-98C6-0792D2346FF0}" destId="{74525FBE-E4AD-4670-A8DF-6600C0828ED7}" srcOrd="0" destOrd="0" presId="urn:microsoft.com/office/officeart/2008/layout/HorizontalMultiLevelHierarchy"/>
    <dgm:cxn modelId="{1EE44632-8A99-40B7-BC97-8BF16D88C60D}" type="presParOf" srcId="{6F491AE0-8AEC-474D-B654-87AD3F44ED84}" destId="{257D9B4E-AD34-4888-AB1D-07DEF0487116}" srcOrd="1" destOrd="0" presId="urn:microsoft.com/office/officeart/2008/layout/HorizontalMultiLevelHierarchy"/>
    <dgm:cxn modelId="{E85A37D9-BF89-4A79-9303-C7BC562F556B}" type="presParOf" srcId="{257D9B4E-AD34-4888-AB1D-07DEF0487116}" destId="{E8EC8D40-FBB6-4B9F-97CD-60109ECEC0BD}" srcOrd="0" destOrd="0" presId="urn:microsoft.com/office/officeart/2008/layout/HorizontalMultiLevelHierarchy"/>
    <dgm:cxn modelId="{A9B9E802-81E9-4FB2-A8C2-B2FE7A4FBCB3}" type="presParOf" srcId="{257D9B4E-AD34-4888-AB1D-07DEF0487116}" destId="{A58C5BCA-DD1C-45DA-8306-0ADDBF858CAC}" srcOrd="1" destOrd="0" presId="urn:microsoft.com/office/officeart/2008/layout/HorizontalMultiLevelHierarchy"/>
    <dgm:cxn modelId="{27A7C786-9E73-4318-87E4-BE88AB14E64A}" type="presParOf" srcId="{6F491AE0-8AEC-474D-B654-87AD3F44ED84}" destId="{0F26E3DD-CABB-42B8-8E48-47C832AA961F}" srcOrd="2" destOrd="0" presId="urn:microsoft.com/office/officeart/2008/layout/HorizontalMultiLevelHierarchy"/>
    <dgm:cxn modelId="{3FC0F1B8-12E3-42A2-8E66-286C7A8606EA}" type="presParOf" srcId="{0F26E3DD-CABB-42B8-8E48-47C832AA961F}" destId="{77DD5CE4-B73A-4170-8F9A-0F0C19D6336C}" srcOrd="0" destOrd="0" presId="urn:microsoft.com/office/officeart/2008/layout/HorizontalMultiLevelHierarchy"/>
    <dgm:cxn modelId="{CABFDC1B-795E-4D5C-AFDB-AA6D8D2F8063}" type="presParOf" srcId="{6F491AE0-8AEC-474D-B654-87AD3F44ED84}" destId="{93A6E457-1C27-4C0F-A05A-B30162CFCA89}" srcOrd="3" destOrd="0" presId="urn:microsoft.com/office/officeart/2008/layout/HorizontalMultiLevelHierarchy"/>
    <dgm:cxn modelId="{646B5AC2-8AEC-4D48-9647-DD75139C6096}" type="presParOf" srcId="{93A6E457-1C27-4C0F-A05A-B30162CFCA89}" destId="{64282FA1-0D97-4DC3-82AD-B5AF1CFDDB99}" srcOrd="0" destOrd="0" presId="urn:microsoft.com/office/officeart/2008/layout/HorizontalMultiLevelHierarchy"/>
    <dgm:cxn modelId="{36D6764A-4433-4241-8F58-5E192711888F}" type="presParOf" srcId="{93A6E457-1C27-4C0F-A05A-B30162CFCA89}" destId="{C10EAFA1-A70F-40B0-BE0A-F1815BB1B460}" srcOrd="1" destOrd="0" presId="urn:microsoft.com/office/officeart/2008/layout/HorizontalMultiLevelHierarchy"/>
    <dgm:cxn modelId="{7C35D7BD-CDFD-4D8B-B99D-09845141AB06}" type="presParOf" srcId="{6F491AE0-8AEC-474D-B654-87AD3F44ED84}" destId="{82C9661E-0C34-4446-8690-8343FB01CB90}" srcOrd="4" destOrd="0" presId="urn:microsoft.com/office/officeart/2008/layout/HorizontalMultiLevelHierarchy"/>
    <dgm:cxn modelId="{6FE9599B-53E7-47AF-A5F4-780F335061E4}" type="presParOf" srcId="{82C9661E-0C34-4446-8690-8343FB01CB90}" destId="{18908FCE-3A7D-4A70-985B-AC1617AC5775}" srcOrd="0" destOrd="0" presId="urn:microsoft.com/office/officeart/2008/layout/HorizontalMultiLevelHierarchy"/>
    <dgm:cxn modelId="{18B19F07-56EE-4491-97D6-0680AE847FCB}" type="presParOf" srcId="{6F491AE0-8AEC-474D-B654-87AD3F44ED84}" destId="{22636071-45CD-42B2-B22E-400916EDAF3E}" srcOrd="5" destOrd="0" presId="urn:microsoft.com/office/officeart/2008/layout/HorizontalMultiLevelHierarchy"/>
    <dgm:cxn modelId="{885D3FCC-2FBF-4169-8F66-3BE501400D81}" type="presParOf" srcId="{22636071-45CD-42B2-B22E-400916EDAF3E}" destId="{E2F5CF6F-F692-41CC-918A-FD5F8941C3FC}" srcOrd="0" destOrd="0" presId="urn:microsoft.com/office/officeart/2008/layout/HorizontalMultiLevelHierarchy"/>
    <dgm:cxn modelId="{B6525CD2-A3FB-4445-BFB4-3BBE0CAC1E97}" type="presParOf" srcId="{22636071-45CD-42B2-B22E-400916EDAF3E}" destId="{7F2D6E78-A5C0-4740-962E-B81A2AC7B999}" srcOrd="1" destOrd="0" presId="urn:microsoft.com/office/officeart/2008/layout/HorizontalMultiLevelHierarchy"/>
    <dgm:cxn modelId="{36E1D7C7-515D-449E-9851-6799AC8D9144}" type="presParOf" srcId="{6F491AE0-8AEC-474D-B654-87AD3F44ED84}" destId="{E269565E-743A-4E6B-A37F-A7DED7378064}" srcOrd="6" destOrd="0" presId="urn:microsoft.com/office/officeart/2008/layout/HorizontalMultiLevelHierarchy"/>
    <dgm:cxn modelId="{69FF7DDE-473D-42A1-BC1F-CF72E7D3A2FC}" type="presParOf" srcId="{E269565E-743A-4E6B-A37F-A7DED7378064}" destId="{2815D1B5-4842-49CF-8B21-9ED8533055F2}" srcOrd="0" destOrd="0" presId="urn:microsoft.com/office/officeart/2008/layout/HorizontalMultiLevelHierarchy"/>
    <dgm:cxn modelId="{7E66EC29-CC1E-4930-B71C-06C3E3EFB454}" type="presParOf" srcId="{6F491AE0-8AEC-474D-B654-87AD3F44ED84}" destId="{2FE7655F-8AA9-4808-A475-C9CEBC570ACD}" srcOrd="7" destOrd="0" presId="urn:microsoft.com/office/officeart/2008/layout/HorizontalMultiLevelHierarchy"/>
    <dgm:cxn modelId="{DA9DB084-2A14-4D0A-9680-B0ECE9ECB3EC}" type="presParOf" srcId="{2FE7655F-8AA9-4808-A475-C9CEBC570ACD}" destId="{35279B6E-E935-43DF-9DC3-0F4A509F18AA}" srcOrd="0" destOrd="0" presId="urn:microsoft.com/office/officeart/2008/layout/HorizontalMultiLevelHierarchy"/>
    <dgm:cxn modelId="{D816AA4A-71BE-4441-B2A4-C4B0B33BE44C}" type="presParOf" srcId="{2FE7655F-8AA9-4808-A475-C9CEBC570ACD}" destId="{8F384913-3801-481A-B919-B4905ADE5A51}" srcOrd="1" destOrd="0" presId="urn:microsoft.com/office/officeart/2008/layout/HorizontalMultiLevelHierarchy"/>
    <dgm:cxn modelId="{C1F58995-1F8C-4B99-8AF0-7F21B30330F6}" type="presParOf" srcId="{6F491AE0-8AEC-474D-B654-87AD3F44ED84}" destId="{DA5709E4-14A4-4388-B83D-9D8B31CB85DA}" srcOrd="8" destOrd="0" presId="urn:microsoft.com/office/officeart/2008/layout/HorizontalMultiLevelHierarchy"/>
    <dgm:cxn modelId="{1A40E986-851E-4C2C-A503-297A2F693E07}" type="presParOf" srcId="{DA5709E4-14A4-4388-B83D-9D8B31CB85DA}" destId="{2CA5631C-AF3C-4A2D-96FF-687383EDA3E6}" srcOrd="0" destOrd="0" presId="urn:microsoft.com/office/officeart/2008/layout/HorizontalMultiLevelHierarchy"/>
    <dgm:cxn modelId="{712C41BC-1783-4A64-AD02-9D56171420A7}" type="presParOf" srcId="{6F491AE0-8AEC-474D-B654-87AD3F44ED84}" destId="{037D06FB-28F7-4DE8-936F-B0F433B2828E}" srcOrd="9" destOrd="0" presId="urn:microsoft.com/office/officeart/2008/layout/HorizontalMultiLevelHierarchy"/>
    <dgm:cxn modelId="{029150D4-B0C0-422A-82A1-8FC5D3EBA80C}" type="presParOf" srcId="{037D06FB-28F7-4DE8-936F-B0F433B2828E}" destId="{33DCB5BB-5D1F-483A-B194-EA3E9AE1B9D3}" srcOrd="0" destOrd="0" presId="urn:microsoft.com/office/officeart/2008/layout/HorizontalMultiLevelHierarchy"/>
    <dgm:cxn modelId="{7E778A30-BD41-4188-B53C-8334FFC65A2E}" type="presParOf" srcId="{037D06FB-28F7-4DE8-936F-B0F433B2828E}" destId="{3E34BE1F-D604-441E-B028-1091C2BBE199}" srcOrd="1" destOrd="0" presId="urn:microsoft.com/office/officeart/2008/layout/HorizontalMultiLevelHierarchy"/>
    <dgm:cxn modelId="{3B211621-D40F-4B7B-ADB4-5296DA1162F8}" type="presParOf" srcId="{6F491AE0-8AEC-474D-B654-87AD3F44ED84}" destId="{35A67AA9-36EB-4F8F-BF27-065C154CF1B7}" srcOrd="10" destOrd="0" presId="urn:microsoft.com/office/officeart/2008/layout/HorizontalMultiLevelHierarchy"/>
    <dgm:cxn modelId="{325AB315-0101-423C-B740-C1781237BC2A}" type="presParOf" srcId="{35A67AA9-36EB-4F8F-BF27-065C154CF1B7}" destId="{71A408FD-96F3-4060-B576-5728476133E1}" srcOrd="0" destOrd="0" presId="urn:microsoft.com/office/officeart/2008/layout/HorizontalMultiLevelHierarchy"/>
    <dgm:cxn modelId="{3AB6FC0A-C132-452B-BB87-E12AFDA52BF6}" type="presParOf" srcId="{6F491AE0-8AEC-474D-B654-87AD3F44ED84}" destId="{D1ED8672-1B81-469F-AD24-6E1B5CC60D76}" srcOrd="11" destOrd="0" presId="urn:microsoft.com/office/officeart/2008/layout/HorizontalMultiLevelHierarchy"/>
    <dgm:cxn modelId="{69736E27-9C3D-4195-8BA2-BA60C4604C42}" type="presParOf" srcId="{D1ED8672-1B81-469F-AD24-6E1B5CC60D76}" destId="{F8E025E3-C245-4CA7-B7A2-06DF6D9D218C}" srcOrd="0" destOrd="0" presId="urn:microsoft.com/office/officeart/2008/layout/HorizontalMultiLevelHierarchy"/>
    <dgm:cxn modelId="{925D805B-E6BB-48BC-812F-CBF06E55588D}" type="presParOf" srcId="{D1ED8672-1B81-469F-AD24-6E1B5CC60D76}" destId="{62A40766-0432-47CE-9025-34C0649E6246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1DDA6-1474-4E8C-9CA5-8F7AEF280962}" type="doc">
      <dgm:prSet loTypeId="urn:microsoft.com/office/officeart/2005/8/layout/hierarchy1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495DB15-31EC-47C5-94BA-1E6DA84D2245}">
      <dgm:prSet phldrT="[Текст]" custT="1"/>
      <dgm:spPr/>
      <dgm:t>
        <a:bodyPr/>
        <a:lstStyle/>
        <a:p>
          <a:r>
            <a:rPr lang="ru-RU" sz="2000">
              <a:latin typeface="+mj-lt"/>
            </a:rPr>
            <a:t>Выпускники Инженерной академии, успешно закончившие обучение по основным направлениям и специальностям, а так же программу </a:t>
          </a:r>
          <a:r>
            <a:rPr lang="ru-RU" sz="2000" b="1">
              <a:latin typeface="+mj-lt"/>
            </a:rPr>
            <a:t>«Переводчик по инженерным направлениям и специальностям» </a:t>
          </a:r>
          <a:r>
            <a:rPr lang="ru-RU" sz="2000">
              <a:latin typeface="+mj-lt"/>
            </a:rPr>
            <a:t>получают два диплома:</a:t>
          </a:r>
        </a:p>
      </dgm:t>
    </dgm:pt>
    <dgm:pt modelId="{2CD0DCC4-7397-49DA-9B32-0BBCF7BCF446}" type="parTrans" cxnId="{9667C163-1DFE-40D7-AFC2-9FCA67629EAD}">
      <dgm:prSet/>
      <dgm:spPr/>
      <dgm:t>
        <a:bodyPr/>
        <a:lstStyle/>
        <a:p>
          <a:endParaRPr lang="ru-RU"/>
        </a:p>
      </dgm:t>
    </dgm:pt>
    <dgm:pt modelId="{DB229ADD-F97A-4AD2-B07C-D4DD98E4CBD2}" type="sibTrans" cxnId="{9667C163-1DFE-40D7-AFC2-9FCA67629EAD}">
      <dgm:prSet/>
      <dgm:spPr/>
      <dgm:t>
        <a:bodyPr/>
        <a:lstStyle/>
        <a:p>
          <a:endParaRPr lang="ru-RU"/>
        </a:p>
      </dgm:t>
    </dgm:pt>
    <dgm:pt modelId="{6C8ACF59-78C8-4B9F-8F5F-0B92D14CC553}">
      <dgm:prSet custT="1"/>
      <dgm:spPr/>
      <dgm:t>
        <a:bodyPr/>
        <a:lstStyle/>
        <a:p>
          <a:r>
            <a:rPr lang="ru-RU" sz="1800">
              <a:latin typeface="+mj-lt"/>
            </a:rPr>
            <a:t>диплом по инженерному направлению или специальности  подготовки</a:t>
          </a:r>
        </a:p>
      </dgm:t>
    </dgm:pt>
    <dgm:pt modelId="{DFAABD0A-A23C-49EA-8684-F21342D401C2}" type="parTrans" cxnId="{276578FE-E483-49B3-8867-C9A3FC702AEB}">
      <dgm:prSet/>
      <dgm:spPr/>
      <dgm:t>
        <a:bodyPr/>
        <a:lstStyle/>
        <a:p>
          <a:endParaRPr lang="ru-RU"/>
        </a:p>
      </dgm:t>
    </dgm:pt>
    <dgm:pt modelId="{5AEFDD40-9908-453D-930C-02958A3F8D82}" type="sibTrans" cxnId="{276578FE-E483-49B3-8867-C9A3FC702AEB}">
      <dgm:prSet/>
      <dgm:spPr/>
      <dgm:t>
        <a:bodyPr/>
        <a:lstStyle/>
        <a:p>
          <a:endParaRPr lang="ru-RU"/>
        </a:p>
      </dgm:t>
    </dgm:pt>
    <dgm:pt modelId="{42C4F937-9B08-42C5-A6B4-25E4298813D3}">
      <dgm:prSet custT="1"/>
      <dgm:spPr/>
      <dgm:t>
        <a:bodyPr/>
        <a:lstStyle/>
        <a:p>
          <a:r>
            <a:rPr lang="ru-RU" sz="1800">
              <a:latin typeface="+mj-lt"/>
            </a:rPr>
            <a:t>диплом «Переводчик в сфере профессиональной коммуникации»</a:t>
          </a:r>
        </a:p>
      </dgm:t>
    </dgm:pt>
    <dgm:pt modelId="{82DB15E0-78EC-48C4-BA7D-91DF9CCC9BFC}" type="parTrans" cxnId="{AEB5DE8D-C992-471E-A13A-28B787A1263E}">
      <dgm:prSet/>
      <dgm:spPr/>
      <dgm:t>
        <a:bodyPr/>
        <a:lstStyle/>
        <a:p>
          <a:endParaRPr lang="ru-RU"/>
        </a:p>
      </dgm:t>
    </dgm:pt>
    <dgm:pt modelId="{84A6D60C-05C9-474A-9BAB-B351FE50EF5C}" type="sibTrans" cxnId="{AEB5DE8D-C992-471E-A13A-28B787A1263E}">
      <dgm:prSet/>
      <dgm:spPr/>
      <dgm:t>
        <a:bodyPr/>
        <a:lstStyle/>
        <a:p>
          <a:endParaRPr lang="ru-RU"/>
        </a:p>
      </dgm:t>
    </dgm:pt>
    <dgm:pt modelId="{13375677-8E5B-4559-8CA2-5223C57211A6}" type="pres">
      <dgm:prSet presAssocID="{E801DDA6-1474-4E8C-9CA5-8F7AEF2809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762130-2B35-457A-A4A7-B43BB9A8606E}" type="pres">
      <dgm:prSet presAssocID="{0495DB15-31EC-47C5-94BA-1E6DA84D2245}" presName="hierRoot1" presStyleCnt="0"/>
      <dgm:spPr/>
    </dgm:pt>
    <dgm:pt modelId="{B705D17B-A309-4AB0-A422-73C5EE3E09A7}" type="pres">
      <dgm:prSet presAssocID="{0495DB15-31EC-47C5-94BA-1E6DA84D2245}" presName="composite" presStyleCnt="0"/>
      <dgm:spPr/>
    </dgm:pt>
    <dgm:pt modelId="{EB738F6D-13BC-4496-A2D9-445C9FC05188}" type="pres">
      <dgm:prSet presAssocID="{0495DB15-31EC-47C5-94BA-1E6DA84D2245}" presName="background" presStyleLbl="node0" presStyleIdx="0" presStyleCnt="1"/>
      <dgm:spPr/>
    </dgm:pt>
    <dgm:pt modelId="{804B072A-B1EE-47FD-A086-D789EE548DA1}" type="pres">
      <dgm:prSet presAssocID="{0495DB15-31EC-47C5-94BA-1E6DA84D2245}" presName="text" presStyleLbl="fgAcc0" presStyleIdx="0" presStyleCnt="1" custScaleX="239872" custLinFactNeighborX="-4150">
        <dgm:presLayoutVars>
          <dgm:chPref val="3"/>
        </dgm:presLayoutVars>
      </dgm:prSet>
      <dgm:spPr/>
    </dgm:pt>
    <dgm:pt modelId="{8D937898-5D9F-4F1C-BC5F-3F4114835E9C}" type="pres">
      <dgm:prSet presAssocID="{0495DB15-31EC-47C5-94BA-1E6DA84D2245}" presName="hierChild2" presStyleCnt="0"/>
      <dgm:spPr/>
    </dgm:pt>
    <dgm:pt modelId="{7BF489B4-4FA4-44C5-B7E4-ED0FF61B19D4}" type="pres">
      <dgm:prSet presAssocID="{DFAABD0A-A23C-49EA-8684-F21342D401C2}" presName="Name10" presStyleLbl="parChTrans1D2" presStyleIdx="0" presStyleCnt="2"/>
      <dgm:spPr/>
    </dgm:pt>
    <dgm:pt modelId="{4E7615F5-5C46-4DCF-AB83-CD93FCFCDD82}" type="pres">
      <dgm:prSet presAssocID="{6C8ACF59-78C8-4B9F-8F5F-0B92D14CC553}" presName="hierRoot2" presStyleCnt="0"/>
      <dgm:spPr/>
    </dgm:pt>
    <dgm:pt modelId="{10F7149E-00DE-4832-8EB4-29B34B580AA4}" type="pres">
      <dgm:prSet presAssocID="{6C8ACF59-78C8-4B9F-8F5F-0B92D14CC553}" presName="composite2" presStyleCnt="0"/>
      <dgm:spPr/>
    </dgm:pt>
    <dgm:pt modelId="{585ADBB1-5D81-4D0E-834A-FD17803E97FE}" type="pres">
      <dgm:prSet presAssocID="{6C8ACF59-78C8-4B9F-8F5F-0B92D14CC553}" presName="background2" presStyleLbl="node2" presStyleIdx="0" presStyleCnt="2"/>
      <dgm:spPr/>
    </dgm:pt>
    <dgm:pt modelId="{DF857AF7-BB3A-49C8-8060-A51469074980}" type="pres">
      <dgm:prSet presAssocID="{6C8ACF59-78C8-4B9F-8F5F-0B92D14CC553}" presName="text2" presStyleLbl="fgAcc2" presStyleIdx="0" presStyleCnt="2">
        <dgm:presLayoutVars>
          <dgm:chPref val="3"/>
        </dgm:presLayoutVars>
      </dgm:prSet>
      <dgm:spPr/>
    </dgm:pt>
    <dgm:pt modelId="{E048FC9D-3BB3-44AD-B1B9-9289DEA31B88}" type="pres">
      <dgm:prSet presAssocID="{6C8ACF59-78C8-4B9F-8F5F-0B92D14CC553}" presName="hierChild3" presStyleCnt="0"/>
      <dgm:spPr/>
    </dgm:pt>
    <dgm:pt modelId="{BE5369F0-E031-4257-AEA0-4E92A35D1D33}" type="pres">
      <dgm:prSet presAssocID="{82DB15E0-78EC-48C4-BA7D-91DF9CCC9BFC}" presName="Name10" presStyleLbl="parChTrans1D2" presStyleIdx="1" presStyleCnt="2"/>
      <dgm:spPr/>
    </dgm:pt>
    <dgm:pt modelId="{9EAA3B97-CD9E-4D78-83E9-1C80DF90B292}" type="pres">
      <dgm:prSet presAssocID="{42C4F937-9B08-42C5-A6B4-25E4298813D3}" presName="hierRoot2" presStyleCnt="0"/>
      <dgm:spPr/>
    </dgm:pt>
    <dgm:pt modelId="{CA590B13-3CF3-4E31-ACBC-46C43D80D4A6}" type="pres">
      <dgm:prSet presAssocID="{42C4F937-9B08-42C5-A6B4-25E4298813D3}" presName="composite2" presStyleCnt="0"/>
      <dgm:spPr/>
    </dgm:pt>
    <dgm:pt modelId="{A026FC2F-C421-4081-AD6C-8EA23186CD39}" type="pres">
      <dgm:prSet presAssocID="{42C4F937-9B08-42C5-A6B4-25E4298813D3}" presName="background2" presStyleLbl="node2" presStyleIdx="1" presStyleCnt="2"/>
      <dgm:spPr/>
    </dgm:pt>
    <dgm:pt modelId="{457842D9-F025-478B-87E3-74D6F22E447F}" type="pres">
      <dgm:prSet presAssocID="{42C4F937-9B08-42C5-A6B4-25E4298813D3}" presName="text2" presStyleLbl="fgAcc2" presStyleIdx="1" presStyleCnt="2">
        <dgm:presLayoutVars>
          <dgm:chPref val="3"/>
        </dgm:presLayoutVars>
      </dgm:prSet>
      <dgm:spPr/>
    </dgm:pt>
    <dgm:pt modelId="{FBA47E63-7B95-49DC-A08D-F45DDAD18060}" type="pres">
      <dgm:prSet presAssocID="{42C4F937-9B08-42C5-A6B4-25E4298813D3}" presName="hierChild3" presStyleCnt="0"/>
      <dgm:spPr/>
    </dgm:pt>
  </dgm:ptLst>
  <dgm:cxnLst>
    <dgm:cxn modelId="{96E9030C-0357-45C9-A6F9-D65E8B041CA5}" type="presOf" srcId="{E801DDA6-1474-4E8C-9CA5-8F7AEF280962}" destId="{13375677-8E5B-4559-8CA2-5223C57211A6}" srcOrd="0" destOrd="0" presId="urn:microsoft.com/office/officeart/2005/8/layout/hierarchy1"/>
    <dgm:cxn modelId="{9667C163-1DFE-40D7-AFC2-9FCA67629EAD}" srcId="{E801DDA6-1474-4E8C-9CA5-8F7AEF280962}" destId="{0495DB15-31EC-47C5-94BA-1E6DA84D2245}" srcOrd="0" destOrd="0" parTransId="{2CD0DCC4-7397-49DA-9B32-0BBCF7BCF446}" sibTransId="{DB229ADD-F97A-4AD2-B07C-D4DD98E4CBD2}"/>
    <dgm:cxn modelId="{004ADB4E-31C4-4547-8692-8567F3B4D499}" type="presOf" srcId="{6C8ACF59-78C8-4B9F-8F5F-0B92D14CC553}" destId="{DF857AF7-BB3A-49C8-8060-A51469074980}" srcOrd="0" destOrd="0" presId="urn:microsoft.com/office/officeart/2005/8/layout/hierarchy1"/>
    <dgm:cxn modelId="{AEB5DE8D-C992-471E-A13A-28B787A1263E}" srcId="{0495DB15-31EC-47C5-94BA-1E6DA84D2245}" destId="{42C4F937-9B08-42C5-A6B4-25E4298813D3}" srcOrd="1" destOrd="0" parTransId="{82DB15E0-78EC-48C4-BA7D-91DF9CCC9BFC}" sibTransId="{84A6D60C-05C9-474A-9BAB-B351FE50EF5C}"/>
    <dgm:cxn modelId="{5246D6A6-4122-4155-8C8C-72472B84028E}" type="presOf" srcId="{DFAABD0A-A23C-49EA-8684-F21342D401C2}" destId="{7BF489B4-4FA4-44C5-B7E4-ED0FF61B19D4}" srcOrd="0" destOrd="0" presId="urn:microsoft.com/office/officeart/2005/8/layout/hierarchy1"/>
    <dgm:cxn modelId="{DB74E5A6-60A3-4E99-BB4F-2D9521A0A6D1}" type="presOf" srcId="{82DB15E0-78EC-48C4-BA7D-91DF9CCC9BFC}" destId="{BE5369F0-E031-4257-AEA0-4E92A35D1D33}" srcOrd="0" destOrd="0" presId="urn:microsoft.com/office/officeart/2005/8/layout/hierarchy1"/>
    <dgm:cxn modelId="{6BCD88B6-32DB-42E6-B4AD-556D0B7B4C89}" type="presOf" srcId="{0495DB15-31EC-47C5-94BA-1E6DA84D2245}" destId="{804B072A-B1EE-47FD-A086-D789EE548DA1}" srcOrd="0" destOrd="0" presId="urn:microsoft.com/office/officeart/2005/8/layout/hierarchy1"/>
    <dgm:cxn modelId="{276578FE-E483-49B3-8867-C9A3FC702AEB}" srcId="{0495DB15-31EC-47C5-94BA-1E6DA84D2245}" destId="{6C8ACF59-78C8-4B9F-8F5F-0B92D14CC553}" srcOrd="0" destOrd="0" parTransId="{DFAABD0A-A23C-49EA-8684-F21342D401C2}" sibTransId="{5AEFDD40-9908-453D-930C-02958A3F8D82}"/>
    <dgm:cxn modelId="{39D585FE-B669-4D10-AE35-C1C271952D81}" type="presOf" srcId="{42C4F937-9B08-42C5-A6B4-25E4298813D3}" destId="{457842D9-F025-478B-87E3-74D6F22E447F}" srcOrd="0" destOrd="0" presId="urn:microsoft.com/office/officeart/2005/8/layout/hierarchy1"/>
    <dgm:cxn modelId="{13183B56-CF3B-4818-A123-F31F0C13F333}" type="presParOf" srcId="{13375677-8E5B-4559-8CA2-5223C57211A6}" destId="{4D762130-2B35-457A-A4A7-B43BB9A8606E}" srcOrd="0" destOrd="0" presId="urn:microsoft.com/office/officeart/2005/8/layout/hierarchy1"/>
    <dgm:cxn modelId="{A7AB4E1F-3A83-488C-9BC8-7A5C4166C851}" type="presParOf" srcId="{4D762130-2B35-457A-A4A7-B43BB9A8606E}" destId="{B705D17B-A309-4AB0-A422-73C5EE3E09A7}" srcOrd="0" destOrd="0" presId="urn:microsoft.com/office/officeart/2005/8/layout/hierarchy1"/>
    <dgm:cxn modelId="{225D099D-1D00-4B4D-ABD7-0F2BE591F7B4}" type="presParOf" srcId="{B705D17B-A309-4AB0-A422-73C5EE3E09A7}" destId="{EB738F6D-13BC-4496-A2D9-445C9FC05188}" srcOrd="0" destOrd="0" presId="urn:microsoft.com/office/officeart/2005/8/layout/hierarchy1"/>
    <dgm:cxn modelId="{A2DAF6FB-647A-40C7-A4E6-33822352CC47}" type="presParOf" srcId="{B705D17B-A309-4AB0-A422-73C5EE3E09A7}" destId="{804B072A-B1EE-47FD-A086-D789EE548DA1}" srcOrd="1" destOrd="0" presId="urn:microsoft.com/office/officeart/2005/8/layout/hierarchy1"/>
    <dgm:cxn modelId="{E5FE91AA-585B-465D-9958-10E8B0C80F48}" type="presParOf" srcId="{4D762130-2B35-457A-A4A7-B43BB9A8606E}" destId="{8D937898-5D9F-4F1C-BC5F-3F4114835E9C}" srcOrd="1" destOrd="0" presId="urn:microsoft.com/office/officeart/2005/8/layout/hierarchy1"/>
    <dgm:cxn modelId="{343A928F-512A-47CF-B92D-3D5676F1C321}" type="presParOf" srcId="{8D937898-5D9F-4F1C-BC5F-3F4114835E9C}" destId="{7BF489B4-4FA4-44C5-B7E4-ED0FF61B19D4}" srcOrd="0" destOrd="0" presId="urn:microsoft.com/office/officeart/2005/8/layout/hierarchy1"/>
    <dgm:cxn modelId="{9E369AF8-3ECB-4735-B6DB-E3DE0DA67155}" type="presParOf" srcId="{8D937898-5D9F-4F1C-BC5F-3F4114835E9C}" destId="{4E7615F5-5C46-4DCF-AB83-CD93FCFCDD82}" srcOrd="1" destOrd="0" presId="urn:microsoft.com/office/officeart/2005/8/layout/hierarchy1"/>
    <dgm:cxn modelId="{9BF98BBD-A393-4BBA-85E0-0D9AB257FBAD}" type="presParOf" srcId="{4E7615F5-5C46-4DCF-AB83-CD93FCFCDD82}" destId="{10F7149E-00DE-4832-8EB4-29B34B580AA4}" srcOrd="0" destOrd="0" presId="urn:microsoft.com/office/officeart/2005/8/layout/hierarchy1"/>
    <dgm:cxn modelId="{E1413A28-3515-4A8F-B159-7E3E1473AEFC}" type="presParOf" srcId="{10F7149E-00DE-4832-8EB4-29B34B580AA4}" destId="{585ADBB1-5D81-4D0E-834A-FD17803E97FE}" srcOrd="0" destOrd="0" presId="urn:microsoft.com/office/officeart/2005/8/layout/hierarchy1"/>
    <dgm:cxn modelId="{EC97C6D8-36C2-453D-93A3-79B83420FBD2}" type="presParOf" srcId="{10F7149E-00DE-4832-8EB4-29B34B580AA4}" destId="{DF857AF7-BB3A-49C8-8060-A51469074980}" srcOrd="1" destOrd="0" presId="urn:microsoft.com/office/officeart/2005/8/layout/hierarchy1"/>
    <dgm:cxn modelId="{0E542D00-E442-4B5E-AA31-72042C337585}" type="presParOf" srcId="{4E7615F5-5C46-4DCF-AB83-CD93FCFCDD82}" destId="{E048FC9D-3BB3-44AD-B1B9-9289DEA31B88}" srcOrd="1" destOrd="0" presId="urn:microsoft.com/office/officeart/2005/8/layout/hierarchy1"/>
    <dgm:cxn modelId="{C2B6CACB-E08D-402C-917D-9E33BB51D00F}" type="presParOf" srcId="{8D937898-5D9F-4F1C-BC5F-3F4114835E9C}" destId="{BE5369F0-E031-4257-AEA0-4E92A35D1D33}" srcOrd="2" destOrd="0" presId="urn:microsoft.com/office/officeart/2005/8/layout/hierarchy1"/>
    <dgm:cxn modelId="{6A742ADD-5441-4486-9B21-3DBA58C5134B}" type="presParOf" srcId="{8D937898-5D9F-4F1C-BC5F-3F4114835E9C}" destId="{9EAA3B97-CD9E-4D78-83E9-1C80DF90B292}" srcOrd="3" destOrd="0" presId="urn:microsoft.com/office/officeart/2005/8/layout/hierarchy1"/>
    <dgm:cxn modelId="{0545C726-C471-45D6-A642-6A1512617CA9}" type="presParOf" srcId="{9EAA3B97-CD9E-4D78-83E9-1C80DF90B292}" destId="{CA590B13-3CF3-4E31-ACBC-46C43D80D4A6}" srcOrd="0" destOrd="0" presId="urn:microsoft.com/office/officeart/2005/8/layout/hierarchy1"/>
    <dgm:cxn modelId="{AB91A488-7294-4386-BE11-2B7EDFFCA3DC}" type="presParOf" srcId="{CA590B13-3CF3-4E31-ACBC-46C43D80D4A6}" destId="{A026FC2F-C421-4081-AD6C-8EA23186CD39}" srcOrd="0" destOrd="0" presId="urn:microsoft.com/office/officeart/2005/8/layout/hierarchy1"/>
    <dgm:cxn modelId="{11AFF59D-0EAE-4E4F-B93F-095D8C1B7ABC}" type="presParOf" srcId="{CA590B13-3CF3-4E31-ACBC-46C43D80D4A6}" destId="{457842D9-F025-478B-87E3-74D6F22E447F}" srcOrd="1" destOrd="0" presId="urn:microsoft.com/office/officeart/2005/8/layout/hierarchy1"/>
    <dgm:cxn modelId="{3AA2E9B5-4665-4945-B579-A10792FA9DC4}" type="presParOf" srcId="{9EAA3B97-CD9E-4D78-83E9-1C80DF90B292}" destId="{FBA47E63-7B95-49DC-A08D-F45DDAD180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D9A1E-A318-4B68-A387-52DF8314DED8}">
      <dsp:nvSpPr>
        <dsp:cNvPr id="0" name=""/>
        <dsp:cNvSpPr/>
      </dsp:nvSpPr>
      <dsp:spPr>
        <a:xfrm>
          <a:off x="0" y="3996287"/>
          <a:ext cx="4330253" cy="97449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Китайский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Французский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996287"/>
        <a:ext cx="4330253" cy="974496"/>
      </dsp:txXfrm>
    </dsp:sp>
    <dsp:sp modelId="{1813727D-7F0A-4AFD-9385-9C4A84A2C754}">
      <dsp:nvSpPr>
        <dsp:cNvPr id="0" name=""/>
        <dsp:cNvSpPr/>
      </dsp:nvSpPr>
      <dsp:spPr>
        <a:xfrm rot="10800000">
          <a:off x="454" y="2006826"/>
          <a:ext cx="4280065" cy="193225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Английский  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Испанский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Итальянский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Немецкий</a:t>
          </a:r>
          <a:endParaRPr lang="ru-RU" sz="1200" kern="120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 rot="10800000">
        <a:off x="454" y="2006826"/>
        <a:ext cx="4280065" cy="1255519"/>
      </dsp:txXfrm>
    </dsp:sp>
    <dsp:sp modelId="{D98DDB6F-E66A-4083-B139-062B257C6D79}">
      <dsp:nvSpPr>
        <dsp:cNvPr id="0" name=""/>
        <dsp:cNvSpPr/>
      </dsp:nvSpPr>
      <dsp:spPr>
        <a:xfrm rot="10800000">
          <a:off x="0" y="990181"/>
          <a:ext cx="4330253" cy="1101900"/>
        </a:xfrm>
        <a:prstGeom prst="upArrow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solidFill>
                <a:schemeClr val="accent1">
                  <a:lumMod val="75000"/>
                </a:schemeClr>
              </a:solidFill>
              <a:latin typeface="+mj-lt"/>
            </a:rPr>
            <a:t>Углублённое изучение иностранных языков и овладение навыками устного и письменного перевода</a:t>
          </a:r>
        </a:p>
      </dsp:txBody>
      <dsp:txXfrm rot="10800000">
        <a:off x="1082563" y="990181"/>
        <a:ext cx="2165127" cy="826425"/>
      </dsp:txXfrm>
    </dsp:sp>
    <dsp:sp modelId="{2B00246B-4AD4-417B-BF8A-86FE47D5DBC1}">
      <dsp:nvSpPr>
        <dsp:cNvPr id="0" name=""/>
        <dsp:cNvSpPr/>
      </dsp:nvSpPr>
      <dsp:spPr>
        <a:xfrm rot="10800000">
          <a:off x="0" y="0"/>
          <a:ext cx="4330253" cy="1003610"/>
        </a:xfrm>
        <a:prstGeom prst="upArrow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accent1">
                  <a:lumMod val="75000"/>
                </a:schemeClr>
              </a:solidFill>
              <a:latin typeface="+mj-lt"/>
            </a:rPr>
            <a:t>Программа «Переводчик по инженерным направлениям и специальностям»</a:t>
          </a:r>
        </a:p>
      </dsp:txBody>
      <dsp:txXfrm rot="10800000">
        <a:off x="1082563" y="0"/>
        <a:ext cx="2165127" cy="752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67AA9-36EB-4F8F-BF27-065C154CF1B7}">
      <dsp:nvSpPr>
        <dsp:cNvPr id="0" name=""/>
        <dsp:cNvSpPr/>
      </dsp:nvSpPr>
      <dsp:spPr>
        <a:xfrm>
          <a:off x="1891331" y="2941124"/>
          <a:ext cx="330543" cy="212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271" y="0"/>
              </a:lnTo>
              <a:lnTo>
                <a:pt x="165271" y="2129870"/>
              </a:lnTo>
              <a:lnTo>
                <a:pt x="330543" y="212987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002718" y="3952175"/>
        <a:ext cx="107768" cy="107768"/>
      </dsp:txXfrm>
    </dsp:sp>
    <dsp:sp modelId="{DA5709E4-14A4-4388-B83D-9D8B31CB85DA}">
      <dsp:nvSpPr>
        <dsp:cNvPr id="0" name=""/>
        <dsp:cNvSpPr/>
      </dsp:nvSpPr>
      <dsp:spPr>
        <a:xfrm>
          <a:off x="1891331" y="2941124"/>
          <a:ext cx="325448" cy="127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724" y="0"/>
              </a:lnTo>
              <a:lnTo>
                <a:pt x="162724" y="1272457"/>
              </a:lnTo>
              <a:lnTo>
                <a:pt x="325448" y="12724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021219" y="3544517"/>
        <a:ext cx="65670" cy="65670"/>
      </dsp:txXfrm>
    </dsp:sp>
    <dsp:sp modelId="{E269565E-743A-4E6B-A37F-A7DED7378064}">
      <dsp:nvSpPr>
        <dsp:cNvPr id="0" name=""/>
        <dsp:cNvSpPr/>
      </dsp:nvSpPr>
      <dsp:spPr>
        <a:xfrm>
          <a:off x="1891331" y="2941124"/>
          <a:ext cx="326525" cy="425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262" y="0"/>
              </a:lnTo>
              <a:lnTo>
                <a:pt x="163262" y="425332"/>
              </a:lnTo>
              <a:lnTo>
                <a:pt x="326525" y="4253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041188" y="3140385"/>
        <a:ext cx="26810" cy="26810"/>
      </dsp:txXfrm>
    </dsp:sp>
    <dsp:sp modelId="{82C9661E-0C34-4446-8690-8343FB01CB90}">
      <dsp:nvSpPr>
        <dsp:cNvPr id="0" name=""/>
        <dsp:cNvSpPr/>
      </dsp:nvSpPr>
      <dsp:spPr>
        <a:xfrm>
          <a:off x="1891331" y="2515792"/>
          <a:ext cx="326525" cy="425332"/>
        </a:xfrm>
        <a:custGeom>
          <a:avLst/>
          <a:gdLst/>
          <a:ahLst/>
          <a:cxnLst/>
          <a:rect l="0" t="0" r="0" b="0"/>
          <a:pathLst>
            <a:path>
              <a:moveTo>
                <a:pt x="0" y="425332"/>
              </a:moveTo>
              <a:lnTo>
                <a:pt x="163262" y="425332"/>
              </a:lnTo>
              <a:lnTo>
                <a:pt x="163262" y="0"/>
              </a:lnTo>
              <a:lnTo>
                <a:pt x="326525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041188" y="2715053"/>
        <a:ext cx="26810" cy="26810"/>
      </dsp:txXfrm>
    </dsp:sp>
    <dsp:sp modelId="{0F26E3DD-CABB-42B8-8E48-47C832AA961F}">
      <dsp:nvSpPr>
        <dsp:cNvPr id="0" name=""/>
        <dsp:cNvSpPr/>
      </dsp:nvSpPr>
      <dsp:spPr>
        <a:xfrm>
          <a:off x="1891331" y="1674590"/>
          <a:ext cx="313774" cy="1266533"/>
        </a:xfrm>
        <a:custGeom>
          <a:avLst/>
          <a:gdLst/>
          <a:ahLst/>
          <a:cxnLst/>
          <a:rect l="0" t="0" r="0" b="0"/>
          <a:pathLst>
            <a:path>
              <a:moveTo>
                <a:pt x="0" y="1266533"/>
              </a:moveTo>
              <a:lnTo>
                <a:pt x="156887" y="1266533"/>
              </a:lnTo>
              <a:lnTo>
                <a:pt x="156887" y="0"/>
              </a:lnTo>
              <a:lnTo>
                <a:pt x="31377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015597" y="2275236"/>
        <a:ext cx="65241" cy="65241"/>
      </dsp:txXfrm>
    </dsp:sp>
    <dsp:sp modelId="{D92F3F24-0E69-48A6-98C6-0792D2346FF0}">
      <dsp:nvSpPr>
        <dsp:cNvPr id="0" name=""/>
        <dsp:cNvSpPr/>
      </dsp:nvSpPr>
      <dsp:spPr>
        <a:xfrm>
          <a:off x="1891331" y="814464"/>
          <a:ext cx="326525" cy="2126660"/>
        </a:xfrm>
        <a:custGeom>
          <a:avLst/>
          <a:gdLst/>
          <a:ahLst/>
          <a:cxnLst/>
          <a:rect l="0" t="0" r="0" b="0"/>
          <a:pathLst>
            <a:path>
              <a:moveTo>
                <a:pt x="0" y="2126660"/>
              </a:moveTo>
              <a:lnTo>
                <a:pt x="163262" y="2126660"/>
              </a:lnTo>
              <a:lnTo>
                <a:pt x="163262" y="0"/>
              </a:lnTo>
              <a:lnTo>
                <a:pt x="326525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2000804" y="1824004"/>
        <a:ext cx="107579" cy="107579"/>
      </dsp:txXfrm>
    </dsp:sp>
    <dsp:sp modelId="{721A6EE9-3C89-4E38-9568-469AA548673B}">
      <dsp:nvSpPr>
        <dsp:cNvPr id="0" name=""/>
        <dsp:cNvSpPr/>
      </dsp:nvSpPr>
      <dsp:spPr>
        <a:xfrm>
          <a:off x="-19878" y="1997467"/>
          <a:ext cx="1935104" cy="188731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>
              <a:solidFill>
                <a:schemeClr val="accent1">
                  <a:lumMod val="75000"/>
                </a:schemeClr>
              </a:solidFill>
              <a:latin typeface="+mj-lt"/>
            </a:rPr>
            <a:t>Изучение дисциплин</a:t>
          </a:r>
          <a:endParaRPr lang="ru-RU" sz="1400" kern="1200" baseline="0">
            <a:solidFill>
              <a:schemeClr val="accent1">
                <a:lumMod val="75000"/>
              </a:schemeClr>
            </a:solidFill>
            <a:latin typeface="+mj-lt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>
              <a:solidFill>
                <a:schemeClr val="accent1">
                  <a:lumMod val="75000"/>
                </a:schemeClr>
              </a:solidFill>
              <a:latin typeface="+mj-lt"/>
            </a:rPr>
            <a:t>8 часов в неделю </a:t>
          </a:r>
          <a:endParaRPr lang="ru-RU" sz="1400" kern="1200" baseline="0">
            <a:solidFill>
              <a:schemeClr val="accent1">
                <a:lumMod val="75000"/>
              </a:schemeClr>
            </a:solidFill>
            <a:latin typeface="+mj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>
              <a:solidFill>
                <a:schemeClr val="accent1">
                  <a:lumMod val="75000"/>
                </a:schemeClr>
              </a:solidFill>
              <a:latin typeface="+mj-lt"/>
            </a:rPr>
            <a:t>4 года (1500 часов)</a:t>
          </a:r>
          <a:endParaRPr lang="ru-RU" sz="1400" kern="1200" baseline="0">
            <a:solidFill>
              <a:schemeClr val="accent1">
                <a:lumMod val="75000"/>
              </a:schemeClr>
            </a:solidFill>
            <a:latin typeface="+mj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72253" y="2089598"/>
        <a:ext cx="1750842" cy="1703051"/>
      </dsp:txXfrm>
    </dsp:sp>
    <dsp:sp modelId="{E8EC8D40-FBB6-4B9F-97CD-60109ECEC0BD}">
      <dsp:nvSpPr>
        <dsp:cNvPr id="0" name=""/>
        <dsp:cNvSpPr/>
      </dsp:nvSpPr>
      <dsp:spPr>
        <a:xfrm>
          <a:off x="2217856" y="451351"/>
          <a:ext cx="3196947" cy="7262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>
              <a:solidFill>
                <a:schemeClr val="accent1">
                  <a:lumMod val="75000"/>
                </a:schemeClr>
              </a:solidFill>
              <a:latin typeface="+mj-lt"/>
            </a:rPr>
            <a:t>Практический курс иностранного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>
              <a:solidFill>
                <a:schemeClr val="accent1">
                  <a:lumMod val="75000"/>
                </a:schemeClr>
              </a:solidFill>
              <a:latin typeface="+mj-lt"/>
            </a:rPr>
            <a:t> языка</a:t>
          </a:r>
        </a:p>
      </dsp:txBody>
      <dsp:txXfrm>
        <a:off x="2253307" y="486802"/>
        <a:ext cx="3126045" cy="655323"/>
      </dsp:txXfrm>
    </dsp:sp>
    <dsp:sp modelId="{64282FA1-0D97-4DC3-82AD-B5AF1CFDDB99}">
      <dsp:nvSpPr>
        <dsp:cNvPr id="0" name=""/>
        <dsp:cNvSpPr/>
      </dsp:nvSpPr>
      <dsp:spPr>
        <a:xfrm>
          <a:off x="2205105" y="1311477"/>
          <a:ext cx="3196947" cy="7262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>
              <a:solidFill>
                <a:schemeClr val="accent1">
                  <a:lumMod val="75000"/>
                </a:schemeClr>
              </a:solidFill>
              <a:latin typeface="+mj-lt"/>
            </a:rPr>
            <a:t>Устное и письменное деловое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>
              <a:solidFill>
                <a:schemeClr val="accent1">
                  <a:lumMod val="75000"/>
                </a:schemeClr>
              </a:solidFill>
              <a:latin typeface="+mj-lt"/>
            </a:rPr>
            <a:t>общение</a:t>
          </a:r>
        </a:p>
      </dsp:txBody>
      <dsp:txXfrm>
        <a:off x="2240556" y="1346928"/>
        <a:ext cx="3126045" cy="655323"/>
      </dsp:txXfrm>
    </dsp:sp>
    <dsp:sp modelId="{E2F5CF6F-F692-41CC-918A-FD5F8941C3FC}">
      <dsp:nvSpPr>
        <dsp:cNvPr id="0" name=""/>
        <dsp:cNvSpPr/>
      </dsp:nvSpPr>
      <dsp:spPr>
        <a:xfrm>
          <a:off x="2217856" y="2152679"/>
          <a:ext cx="3196947" cy="7262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Иностранный язык в профессиональной деятельности</a:t>
          </a:r>
        </a:p>
      </dsp:txBody>
      <dsp:txXfrm>
        <a:off x="2253307" y="2188130"/>
        <a:ext cx="3126045" cy="655323"/>
      </dsp:txXfrm>
    </dsp:sp>
    <dsp:sp modelId="{35279B6E-E935-43DF-9DC3-0F4A509F18AA}">
      <dsp:nvSpPr>
        <dsp:cNvPr id="0" name=""/>
        <dsp:cNvSpPr/>
      </dsp:nvSpPr>
      <dsp:spPr>
        <a:xfrm>
          <a:off x="2217856" y="3003343"/>
          <a:ext cx="3196947" cy="7262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Теория и практика перевода</a:t>
          </a:r>
        </a:p>
      </dsp:txBody>
      <dsp:txXfrm>
        <a:off x="2253307" y="3038794"/>
        <a:ext cx="3126045" cy="655323"/>
      </dsp:txXfrm>
    </dsp:sp>
    <dsp:sp modelId="{33DCB5BB-5D1F-483A-B194-EA3E9AE1B9D3}">
      <dsp:nvSpPr>
        <dsp:cNvPr id="0" name=""/>
        <dsp:cNvSpPr/>
      </dsp:nvSpPr>
      <dsp:spPr>
        <a:xfrm>
          <a:off x="2216779" y="3850468"/>
          <a:ext cx="3196947" cy="7262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75000"/>
                </a:schemeClr>
              </a:solidFill>
              <a:latin typeface="+mj-lt"/>
            </a:rPr>
            <a:t>Межкультурная коммуникация</a:t>
          </a:r>
        </a:p>
      </dsp:txBody>
      <dsp:txXfrm>
        <a:off x="2252230" y="3885919"/>
        <a:ext cx="3126045" cy="655323"/>
      </dsp:txXfrm>
    </dsp:sp>
    <dsp:sp modelId="{F8E025E3-C245-4CA7-B7A2-06DF6D9D218C}">
      <dsp:nvSpPr>
        <dsp:cNvPr id="0" name=""/>
        <dsp:cNvSpPr/>
      </dsp:nvSpPr>
      <dsp:spPr>
        <a:xfrm>
          <a:off x="2221874" y="4707882"/>
          <a:ext cx="3196947" cy="72622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>
              <a:solidFill>
                <a:schemeClr val="accent1">
                  <a:lumMod val="75000"/>
                </a:schemeClr>
              </a:solidFill>
              <a:latin typeface="+mj-lt"/>
            </a:rPr>
            <a:t>Информационно-коммуникационные технологии в переводе </a:t>
          </a:r>
        </a:p>
      </dsp:txBody>
      <dsp:txXfrm>
        <a:off x="2257325" y="4743333"/>
        <a:ext cx="3126045" cy="655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369F0-E031-4257-AEA0-4E92A35D1D33}">
      <dsp:nvSpPr>
        <dsp:cNvPr id="0" name=""/>
        <dsp:cNvSpPr/>
      </dsp:nvSpPr>
      <dsp:spPr>
        <a:xfrm>
          <a:off x="4054833" y="1641177"/>
          <a:ext cx="1684165" cy="750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472"/>
              </a:lnTo>
              <a:lnTo>
                <a:pt x="1684165" y="511472"/>
              </a:lnTo>
              <a:lnTo>
                <a:pt x="1684165" y="750541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489B4-4FA4-44C5-B7E4-ED0FF61B19D4}">
      <dsp:nvSpPr>
        <dsp:cNvPr id="0" name=""/>
        <dsp:cNvSpPr/>
      </dsp:nvSpPr>
      <dsp:spPr>
        <a:xfrm>
          <a:off x="2584862" y="1641177"/>
          <a:ext cx="1469971" cy="750541"/>
        </a:xfrm>
        <a:custGeom>
          <a:avLst/>
          <a:gdLst/>
          <a:ahLst/>
          <a:cxnLst/>
          <a:rect l="0" t="0" r="0" b="0"/>
          <a:pathLst>
            <a:path>
              <a:moveTo>
                <a:pt x="1469971" y="0"/>
              </a:moveTo>
              <a:lnTo>
                <a:pt x="1469971" y="511472"/>
              </a:lnTo>
              <a:lnTo>
                <a:pt x="0" y="511472"/>
              </a:lnTo>
              <a:lnTo>
                <a:pt x="0" y="750541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38F6D-13BC-4496-A2D9-445C9FC05188}">
      <dsp:nvSpPr>
        <dsp:cNvPr id="0" name=""/>
        <dsp:cNvSpPr/>
      </dsp:nvSpPr>
      <dsp:spPr>
        <a:xfrm>
          <a:off x="959695" y="2460"/>
          <a:ext cx="6190275" cy="1638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4B072A-B1EE-47FD-A086-D789EE548DA1}">
      <dsp:nvSpPr>
        <dsp:cNvPr id="0" name=""/>
        <dsp:cNvSpPr/>
      </dsp:nvSpPr>
      <dsp:spPr>
        <a:xfrm>
          <a:off x="1246435" y="274863"/>
          <a:ext cx="6190275" cy="1638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Выпускники Инженерной академии, успешно закончившие обучение по основным направлениям и специальностям, а так же программу </a:t>
          </a:r>
          <a:r>
            <a:rPr lang="ru-RU" sz="2000" b="1" kern="1200">
              <a:latin typeface="+mj-lt"/>
            </a:rPr>
            <a:t>«Переводчик по инженерным направлениям и специальностям» </a:t>
          </a:r>
          <a:r>
            <a:rPr lang="ru-RU" sz="2000" kern="1200">
              <a:latin typeface="+mj-lt"/>
            </a:rPr>
            <a:t>получают два диплома:</a:t>
          </a:r>
        </a:p>
      </dsp:txBody>
      <dsp:txXfrm>
        <a:off x="1294431" y="322859"/>
        <a:ext cx="6094283" cy="1542725"/>
      </dsp:txXfrm>
    </dsp:sp>
    <dsp:sp modelId="{585ADBB1-5D81-4D0E-834A-FD17803E97FE}">
      <dsp:nvSpPr>
        <dsp:cNvPr id="0" name=""/>
        <dsp:cNvSpPr/>
      </dsp:nvSpPr>
      <dsp:spPr>
        <a:xfrm>
          <a:off x="1294533" y="2391719"/>
          <a:ext cx="2580657" cy="1638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857AF7-BB3A-49C8-8060-A51469074980}">
      <dsp:nvSpPr>
        <dsp:cNvPr id="0" name=""/>
        <dsp:cNvSpPr/>
      </dsp:nvSpPr>
      <dsp:spPr>
        <a:xfrm>
          <a:off x="1581272" y="2664122"/>
          <a:ext cx="2580657" cy="1638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+mj-lt"/>
            </a:rPr>
            <a:t>диплом по инженерному направлению или специальности  подготовки</a:t>
          </a:r>
        </a:p>
      </dsp:txBody>
      <dsp:txXfrm>
        <a:off x="1629268" y="2712118"/>
        <a:ext cx="2484665" cy="1542725"/>
      </dsp:txXfrm>
    </dsp:sp>
    <dsp:sp modelId="{A026FC2F-C421-4081-AD6C-8EA23186CD39}">
      <dsp:nvSpPr>
        <dsp:cNvPr id="0" name=""/>
        <dsp:cNvSpPr/>
      </dsp:nvSpPr>
      <dsp:spPr>
        <a:xfrm>
          <a:off x="4448670" y="2391719"/>
          <a:ext cx="2580657" cy="1638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7842D9-F025-478B-87E3-74D6F22E447F}">
      <dsp:nvSpPr>
        <dsp:cNvPr id="0" name=""/>
        <dsp:cNvSpPr/>
      </dsp:nvSpPr>
      <dsp:spPr>
        <a:xfrm>
          <a:off x="4735410" y="2664122"/>
          <a:ext cx="2580657" cy="1638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+mj-lt"/>
            </a:rPr>
            <a:t>диплом «Переводчик в сфере профессиональной коммуникации»</a:t>
          </a:r>
        </a:p>
      </dsp:txBody>
      <dsp:txXfrm>
        <a:off x="4783406" y="2712118"/>
        <a:ext cx="2484665" cy="154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CD0F2-3FB8-475F-873C-2AF16E49178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799D-9BFC-4484-B772-484264C83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2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6175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65338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225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97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369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9413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CBD3B1CB-4821-434E-AA0E-01ED1889426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20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338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/>
              <a:t>Укажите ответственного за приём на ОУП (ответственный секретарь приёмной комиссии)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B2755-ED99-47CF-9333-20367F2D0184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9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1" name="Google Shape;961;p5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54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53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43692-B8B1-4FCE-92E1-062F43B5C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140C98-6282-4E39-B2BF-2BEEC003F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4DF92-C10C-4607-8DBA-CAE3E87F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EC0FF-423C-4B45-989D-F4B21C92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7EC9F-D508-45AC-92EF-5F2399B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7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D77AE-19B0-4E03-AAD6-2A476EE6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5970F3-4847-4CA7-AA70-7C162427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5A313-7A9D-4829-8F2B-FEE774FB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7CEAC-AB38-4928-8E6F-3390F8F6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2D7AC1-8EAA-4045-A229-F44A3F7E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9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17EB5A-F2C8-42DD-9E3A-C8FE3F879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B1DD31-F666-4EA8-99F1-D1799D0E1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422C3-7FA4-413F-8AA0-EDB633E2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841B6-8C53-48A9-A7A8-CBD3FED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BEC05-4E65-47A1-AE35-07084BF5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2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 i="0">
                <a:solidFill>
                  <a:srgbClr val="0033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ADA3BA5A-3E3A-4E9B-9A2A-42628758B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274E0D3E-A571-405D-8ED6-3AA822C90A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8567-FA9F-4C5A-B301-567D154BBB88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1F7B2563-921B-4DDA-BBA7-7DC89680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A50CC-FD40-4BFB-8E87-E253D57D6A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14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115C-8FCC-435D-8C44-8C0274E8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E3E90-17AC-4621-BA03-9FA25FB1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F5398-3792-4BFF-9BBF-5CBC4B8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331B8-105A-459C-8D17-BEE4C579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0685C-6A71-459B-9356-E06D61F3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9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9AC2E-9368-4A38-BD38-96C326A5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CACFE-D1E2-420D-8C0E-E9E9AF72E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21905-E790-4ADE-9C48-BF02E074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9228F-B000-43EA-ADD0-381737BA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98D40B-7449-4A07-B3D9-A47DD64D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69357-CC46-447C-B169-5430FB48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7B912-09C8-4517-BCF7-69B4E8CB7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FD787D-C483-49D8-92BF-B0CA53B8B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A764D-9330-4344-8AE5-9C2291E6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B2DA56-C935-4FEE-A256-66768999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80EE9A-92B8-45AA-ABB6-A652CF70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0F136-2AFC-4EBA-B723-8B46D44C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D108B-AE30-4F79-AE6C-5C44E772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A6F46-5880-4E90-9352-76F0BC3DE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52938E-A9AA-43ED-98A7-95F9DE3EB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FB62BB-8080-4D09-9840-95F09D9AD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B363CD-6C09-450B-811B-EF074DC8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43DFA7-8CEB-4D7A-97F2-858469FB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F0778E-B8D8-439D-A76D-83956126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8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6A6EC-17FB-47EC-9CAE-F63B2FBF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DBB4F5-4F97-4C09-B9AC-B850F1A0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F3C34A-A4AF-4939-8D07-60E2C7B4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CF4A57-9AE4-4C1B-A388-7D022D5E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0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1E405F-F662-4A6E-9E05-C779B7A3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9E31A0-96A4-47EF-A70D-BF688631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702215-8184-463C-9899-9D3E9AB2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6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BC832-0A4C-42F7-A9DB-9203A12B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CD788-D81D-4695-8416-912DE8D4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23405-0625-4F9D-9BC4-F9D308BC3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9834E6-1A3D-4F2A-9089-389D0F52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C3D392-329A-43A7-AD95-091C112B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D24E6-99B1-4BD4-9BBA-23E48B04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22766-4ACC-47CC-A30B-656234A2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8DD5DC-FF99-46DA-9F24-F7E9D6250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F5B935-77D7-46D0-9A83-0E76153A1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F9ADF-9AFB-482B-A6A5-1859AB53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88521F-0106-4D2D-BF2A-95A04391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A8B92-82B5-426D-9E74-FFD44966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D30E8-5159-411F-9231-1A431D78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DE2752-8123-4682-8EC6-B2E046CA8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F377F-B302-4E52-B0EF-D2C1D5DBB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3685-7B01-46FA-BCD8-BB1BEC7C41A8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A5B7A-8A94-4651-8351-01A06F656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4CCA25-852B-4785-8A2B-6C80C7A45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E376-2A69-43E2-A749-42C7A07E0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58D425-BE78-4942-A9AD-C538DD2D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786" y="1833604"/>
            <a:ext cx="424285" cy="115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414507-A0F7-4962-ABFF-CE6CFACC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230" y="1833604"/>
            <a:ext cx="194892" cy="1150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4BF728-5FE6-4DDE-B34E-46B0BB17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340" y="1502568"/>
            <a:ext cx="194892" cy="354013"/>
          </a:xfrm>
          <a:prstGeom prst="rect">
            <a:avLst/>
          </a:prstGeom>
        </p:spPr>
      </p:pic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AF417DF6-02D6-44ED-AA51-37BEDE6D6F18}"/>
              </a:ext>
            </a:extLst>
          </p:cNvPr>
          <p:cNvSpPr/>
          <p:nvPr/>
        </p:nvSpPr>
        <p:spPr>
          <a:xfrm>
            <a:off x="21337" y="-11652068"/>
            <a:ext cx="9942286" cy="18745200"/>
          </a:xfrm>
          <a:prstGeom prst="rtTriangle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0C61E1-5152-47D9-A673-A693636E4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79" y="4358279"/>
            <a:ext cx="701363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1600"/>
            </a:pPr>
            <a:r>
              <a:rPr lang="ru-RU" b="0" u="none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/>
                <a:ea typeface="Helvetica Neue"/>
                <a:cs typeface="Helvetica Neue"/>
                <a:sym typeface="Helvetica Neue"/>
              </a:rPr>
              <a:t>Директор инженерной академии</a:t>
            </a:r>
            <a:br>
              <a:rPr lang="ru-RU" b="0" u="none">
                <a:latin typeface="Calibri Light"/>
                <a:ea typeface="Helvetica Neue"/>
                <a:cs typeface="Helvetica Neue"/>
              </a:rPr>
            </a:br>
            <a:r>
              <a:rPr lang="ru-RU" b="0" u="none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/>
                <a:ea typeface="Helvetica Neue"/>
                <a:cs typeface="Helvetica Neue"/>
                <a:sym typeface="Helvetica Neue"/>
              </a:rPr>
              <a:t>Разумный Юрий Николаевич</a:t>
            </a:r>
            <a:r>
              <a:rPr lang="ru-RU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/>
                <a:ea typeface="Helvetica Neue"/>
                <a:cs typeface="Helvetica Neue"/>
                <a:sym typeface="Helvetica Neue"/>
              </a:rPr>
              <a:t> </a:t>
            </a:r>
            <a:endParaRPr lang="ru-RU">
              <a:solidFill>
                <a:schemeClr val="accent3">
                  <a:lumMod val="20000"/>
                  <a:lumOff val="80000"/>
                </a:schemeClr>
              </a:solidFill>
              <a:latin typeface="Calibri Light"/>
              <a:cs typeface="Calibri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</a:pPr>
            <a:r>
              <a:rPr lang="ru-RU" b="0" u="none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/>
                <a:ea typeface="Helvetica Neue"/>
                <a:cs typeface="Helvetica Neue"/>
                <a:sym typeface="Helvetica Neue"/>
              </a:rPr>
              <a:t>доктор технических наук, профессор</a:t>
            </a:r>
            <a:endParaRPr lang="ru-RU">
              <a:solidFill>
                <a:schemeClr val="accent3">
                  <a:lumMod val="20000"/>
                  <a:lumOff val="80000"/>
                </a:schemeClr>
              </a:solidFill>
              <a:latin typeface="Calibri Light"/>
              <a:cs typeface="Calibri Light"/>
            </a:endParaRPr>
          </a:p>
          <a:p>
            <a:endParaRPr lang="ru-RU">
              <a:latin typeface="Calibri Light"/>
              <a:cs typeface="Calibri Ligh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24573EC-7E73-44B5-A1F5-36DE41C3602F}"/>
              </a:ext>
            </a:extLst>
          </p:cNvPr>
          <p:cNvSpPr txBox="1">
            <a:spLocks/>
          </p:cNvSpPr>
          <p:nvPr/>
        </p:nvSpPr>
        <p:spPr>
          <a:xfrm>
            <a:off x="557579" y="1506784"/>
            <a:ext cx="6311748" cy="530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solidFill>
                  <a:schemeClr val="bg1"/>
                </a:solidFill>
              </a:rPr>
              <a:t>ИНЖЕНЕРНАЯ АКАДЕМИЯ РУДН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31A725-2C4D-4C1C-B1A4-E334D5B7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340" y="1479550"/>
            <a:ext cx="424285" cy="401638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4176057-493F-4455-8D27-6DB93BBE29B1}"/>
              </a:ext>
            </a:extLst>
          </p:cNvPr>
          <p:cNvCxnSpPr>
            <a:cxnSpLocks/>
          </p:cNvCxnSpPr>
          <p:nvPr/>
        </p:nvCxnSpPr>
        <p:spPr>
          <a:xfrm>
            <a:off x="1025520" y="2618197"/>
            <a:ext cx="528559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D0DA27D-70D0-46B9-B95D-24B42FB60D19}"/>
              </a:ext>
            </a:extLst>
          </p:cNvPr>
          <p:cNvCxnSpPr>
            <a:cxnSpLocks/>
          </p:cNvCxnSpPr>
          <p:nvPr/>
        </p:nvCxnSpPr>
        <p:spPr>
          <a:xfrm>
            <a:off x="1079428" y="4039984"/>
            <a:ext cx="528559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0D9B761-0FF4-4626-93D5-4DC3F569275E}"/>
              </a:ext>
            </a:extLst>
          </p:cNvPr>
          <p:cNvSpPr/>
          <p:nvPr/>
        </p:nvSpPr>
        <p:spPr>
          <a:xfrm>
            <a:off x="4995490" y="-12093232"/>
            <a:ext cx="6365025" cy="118872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310DCF9-1E78-E843-9AB9-887C323E9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7" y="2248399"/>
            <a:ext cx="7410994" cy="1424987"/>
          </a:xfrm>
        </p:spPr>
        <p:txBody>
          <a:bodyPr>
            <a:no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День открытых дверей</a:t>
            </a:r>
          </a:p>
        </p:txBody>
      </p:sp>
      <p:pic>
        <p:nvPicPr>
          <p:cNvPr id="6" name="Google Shape;112;p1">
            <a:extLst>
              <a:ext uri="{FF2B5EF4-FFF2-40B4-BE49-F238E27FC236}">
                <a16:creationId xmlns:a16="http://schemas.microsoft.com/office/drawing/2014/main" id="{75C11E40-0916-4EA8-AEFF-A3871F0FAE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9377" y="1509707"/>
            <a:ext cx="3006348" cy="913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70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МЕХАНИКИ И ПРОЦЕССОВ УПРАВЛЕНИЯ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394252" y="1300609"/>
            <a:ext cx="9125744" cy="10710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 sz="18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02.04.02 Фундаментальная информатика и информационные технологии</a:t>
            </a:r>
            <a:r>
              <a:rPr lang="ru-RU">
                <a:latin typeface="Calibri"/>
                <a:ea typeface="Times New Roman" panose="02020603050405020304" pitchFamily="18" charset="0"/>
                <a:cs typeface="Times New Roman"/>
              </a:rPr>
              <a:t> (магистратура)  </a:t>
            </a:r>
            <a:endParaRPr lang="ru-RU" sz="1800">
              <a:effectLst/>
              <a:latin typeface="Times New Roma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solidFill>
                <a:schemeClr val="tx1"/>
              </a:solidFill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364091" y="1734208"/>
            <a:ext cx="1128899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2000">
                <a:cs typeface="Arabic Typesetting"/>
                <a:sym typeface="Helvetica Neue"/>
              </a:rPr>
              <a:t> </a:t>
            </a:r>
            <a:r>
              <a:rPr lang="ru-RU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Профиль: Анализ больших данных и технологии защиты информации</a:t>
            </a:r>
          </a:p>
          <a:p>
            <a:pPr algn="ctr">
              <a:buClr>
                <a:srgbClr val="000000"/>
              </a:buClr>
              <a:buSzPts val="2400"/>
            </a:pPr>
            <a:endParaRPr lang="ru-RU" sz="2000">
              <a:cs typeface="Arabic Typesetting" panose="020B0604020202020204" pitchFamily="66" charset="-78"/>
              <a:sym typeface="Helvetica Neue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021561" y="1734921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193333" y="264680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341230" y="3876483"/>
            <a:ext cx="5898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Вступительное испытание</a:t>
            </a:r>
          </a:p>
          <a:p>
            <a:pPr algn="ctr"/>
            <a:endParaRPr lang="ru-RU" spc="300"/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Междисциплинарный экзамен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" y="2690575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54796" y="3277782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103586" y="5283545"/>
            <a:ext cx="4870588" cy="906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 12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9645C005-F0F3-513B-3F32-21AA3A143328}"/>
              </a:ext>
            </a:extLst>
          </p:cNvPr>
          <p:cNvSpPr/>
          <p:nvPr/>
        </p:nvSpPr>
        <p:spPr>
          <a:xfrm>
            <a:off x="6661061" y="2803604"/>
            <a:ext cx="3958307" cy="10929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200 000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208 800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443852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203200" y="1269794"/>
            <a:ext cx="9258300" cy="2120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30001"/>
            <a:ext cx="8369300" cy="1325563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079C1"/>
                </a:solidFill>
              </a:rPr>
              <a:t>ДЕПАРТАМЕНТ НЕДРОПОЛЬЗОВАНИЯ И НЕФТЕГАЗОВОГО ДЕЛА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68450" y="3932378"/>
            <a:ext cx="72707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Директор департамента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Котельников Александр Евгеньевич 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кандидат геолого-минералогических наук, доцент</a:t>
            </a:r>
            <a:endParaRPr lang="ru-RU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458517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336962" y="2030928"/>
            <a:ext cx="5764060" cy="37549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196768"/>
            <a:ext cx="11486147" cy="93509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C1C150-DEA1-4853-BBFD-739E6B476FA8}"/>
              </a:ext>
            </a:extLst>
          </p:cNvPr>
          <p:cNvSpPr txBox="1">
            <a:spLocks/>
          </p:cNvSpPr>
          <p:nvPr/>
        </p:nvSpPr>
        <p:spPr>
          <a:xfrm>
            <a:off x="498195" y="0"/>
            <a:ext cx="10814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НЕДРОПОЛЬЗОВАНИЯ </a:t>
            </a:r>
            <a:endParaRPr lang="ru-RU" sz="32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И НЕФТЕГАЗОВОГО ДЕЛА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848117" y="2477245"/>
            <a:ext cx="4741749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Департамент готовит специалистов в области геологии, горного и нефтегазового дела, поиска, разведки, освоения и добычи полезных ископаемых и минерального сырья, рационального использования и охраны земных недр, хранения и переработки нефти и газа, обслуживания систем трубопроводного транспорта.</a:t>
            </a:r>
            <a:endParaRPr lang="ru-RU" sz="2000">
              <a:solidFill>
                <a:srgbClr val="1E4E79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022F6CD-A39E-41D7-8698-FEC956FB1C4D}"/>
              </a:ext>
            </a:extLst>
          </p:cNvPr>
          <p:cNvSpPr/>
          <p:nvPr/>
        </p:nvSpPr>
        <p:spPr>
          <a:xfrm>
            <a:off x="11288681" y="464085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83424-02A2-49B5-E96D-CCF62C8A5AD4}"/>
              </a:ext>
            </a:extLst>
          </p:cNvPr>
          <p:cNvSpPr txBox="1"/>
          <p:nvPr/>
        </p:nvSpPr>
        <p:spPr>
          <a:xfrm>
            <a:off x="6385643" y="2723466"/>
            <a:ext cx="529796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52, 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13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- 19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- 15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660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39740621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-1" y="161166"/>
            <a:ext cx="11454842" cy="912341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4010" y="-3632"/>
            <a:ext cx="11454062" cy="129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НЕДРОПОЛЬЗОВАНИЯ </a:t>
            </a:r>
            <a:endParaRPr lang="ru-RU" sz="32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И НЕФТЕГАЗОВОГО ДЕЛА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325755" y="1286772"/>
            <a:ext cx="7169426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21.03.01 Нефтегазовое дело (бакалавриат)</a:t>
            </a:r>
            <a:endParaRPr lang="ru-RU">
              <a:ea typeface="Times New Roman" panose="02020603050405020304" pitchFamily="18" charset="0"/>
              <a:cs typeface="Arabic Typesetting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1046921" y="1813767"/>
            <a:ext cx="1009815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ru-RU">
                <a:cs typeface="Arabic Typesetting"/>
                <a:sym typeface="Helvetica Neue"/>
              </a:rPr>
              <a:t>Профиль: Разработка нефтяных и газовых месторождений, транспортировка, хранение и переработка нефти и газа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623929" y="1784496"/>
            <a:ext cx="6573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498195" y="2517089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432154" y="26162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" y="2726107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773606" y="4199267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492049" y="4199283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477212" y="4715439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5993091" y="5579079"/>
            <a:ext cx="20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Очно-заочная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293494" y="4715439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197008" y="5579079"/>
            <a:ext cx="1487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4,5 года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352845" y="4199267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3376FAB6-06A5-42A5-AD43-A084366B37FF}"/>
              </a:ext>
            </a:extLst>
          </p:cNvPr>
          <p:cNvSpPr/>
          <p:nvPr/>
        </p:nvSpPr>
        <p:spPr>
          <a:xfrm>
            <a:off x="11257375" y="418640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401800" y="2513407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 panose="020B0502040204020203" pitchFamily="34" charset="0"/>
              </a:rPr>
              <a:t>260 000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306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 600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10</a:t>
            </a:r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89307" y="3435487"/>
            <a:ext cx="37669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география 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984324" y="380222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257</a:t>
            </a:r>
          </a:p>
        </p:txBody>
      </p:sp>
    </p:spTree>
    <p:extLst>
      <p:ext uri="{BB962C8B-B14F-4D97-AF65-F5344CB8AC3E}">
        <p14:creationId xmlns:p14="http://schemas.microsoft.com/office/powerpoint/2010/main" val="70854310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-12031" y="2012"/>
            <a:ext cx="11478125" cy="1349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НЕДРОПОЛЬЗОВАНИЯ </a:t>
            </a:r>
            <a:endParaRPr lang="ru-RU" sz="32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И НЕФТЕГАЗОВОГО ДЕЛА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21729" y="1227798"/>
            <a:ext cx="11333113" cy="7829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 dirty="0">
                <a:effectLst/>
                <a:latin typeface="Calibri"/>
                <a:ea typeface="Roboto"/>
                <a:cs typeface="Roboto"/>
              </a:rPr>
              <a:t>Прием на УГСН 21.05.00 Прикладная геология, горное дело, нефтегазовое дело и геодезия</a:t>
            </a:r>
            <a:r>
              <a:rPr lang="ru-RU" dirty="0">
                <a:latin typeface="Calibri"/>
                <a:ea typeface="Roboto"/>
                <a:cs typeface="Roboto"/>
              </a:rPr>
              <a:t> (специалитет)</a:t>
            </a:r>
            <a:endParaRPr lang="ru-RU" dirty="0">
              <a:effectLst/>
              <a:latin typeface="Calibri"/>
              <a:ea typeface="Roboto"/>
              <a:cs typeface="Roboto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400" i="1">
              <a:latin typeface="Calibri"/>
              <a:ea typeface="Times New Roman" panose="02020603050405020304" pitchFamily="18" charset="0"/>
              <a:cs typeface="Arabic Typesetting" panose="020B0604020202020204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284814" y="1659084"/>
            <a:ext cx="10671800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>
                <a:latin typeface="Calibri"/>
                <a:ea typeface="Roboto"/>
                <a:cs typeface="Roboto"/>
                <a:sym typeface="Helvetica Neue"/>
              </a:rPr>
              <a:t>21.05.02 Прикладная геология.  Специализации: Геологическая съёмка, поиски и разведка месторождений твёрдых полезных ископаемых; Геология нефти и газа</a:t>
            </a:r>
            <a:endParaRPr lang="ru-RU">
              <a:latin typeface="Calibri"/>
              <a:ea typeface="Roboto"/>
              <a:cs typeface="Roboto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>
                <a:latin typeface="Calibri"/>
                <a:ea typeface="Roboto"/>
                <a:cs typeface="Roboto"/>
                <a:sym typeface="Helvetica Neue"/>
              </a:rPr>
              <a:t>21.05.04 Горное дело. Специализация: Маркшейдерское дело</a:t>
            </a:r>
            <a:endParaRPr lang="ru-RU">
              <a:latin typeface="Calibri"/>
              <a:ea typeface="Roboto"/>
              <a:cs typeface="Roboto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cs typeface="Arabic Typesetting" panose="020B0604020202020204" pitchFamily="66" charset="-78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1948283" y="1616388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193333" y="264680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363872" y="27260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" y="2690575"/>
            <a:ext cx="1112104" cy="11121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6416468" y="4108779"/>
            <a:ext cx="4426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 обучения: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5899411" y="4635693"/>
            <a:ext cx="25127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Прикладная геология</a:t>
            </a:r>
          </a:p>
          <a:p>
            <a:endParaRPr lang="ru-RU" sz="2400" b="1">
              <a:solidFill>
                <a:srgbClr val="005C25"/>
              </a:solidFill>
              <a:cs typeface="Arabic Typesetting" panose="020B0604020202020204" pitchFamily="66" charset="-78"/>
              <a:sym typeface="Helvetica Neue"/>
            </a:endParaRPr>
          </a:p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Горное дело 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128747" y="4754709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457735" y="4571965"/>
            <a:ext cx="0" cy="1697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241165" y="2692658"/>
            <a:ext cx="5215881" cy="10593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1,2-й год: </a:t>
            </a:r>
            <a:r>
              <a:rPr lang="ru-RU">
                <a:solidFill>
                  <a:schemeClr val="tx1"/>
                </a:solidFill>
                <a:latin typeface="Bahnschrift SemiBold" panose="020B0502040204020203" pitchFamily="34" charset="0"/>
              </a:rPr>
              <a:t>200 000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3-й и далее: </a:t>
            </a:r>
            <a:r>
              <a:rPr lang="ru-RU">
                <a:solidFill>
                  <a:schemeClr val="tx1"/>
                </a:solidFill>
                <a:latin typeface="Bahnschrift SemiBold" panose="020B0502040204020203" pitchFamily="34" charset="0"/>
              </a:rPr>
              <a:t>307 000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30</a:t>
            </a:r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54796" y="3277782"/>
            <a:ext cx="376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058717" y="5199232"/>
            <a:ext cx="3158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>
              <a:solidFill>
                <a:srgbClr val="005C25"/>
              </a:solidFill>
              <a:cs typeface="Arabic Typesetting" panose="020B0604020202020204" pitchFamily="66" charset="-78"/>
              <a:sym typeface="Helvetica Neue"/>
            </a:endParaRPr>
          </a:p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5,5 лет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84324" y="380222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204</a:t>
            </a:r>
          </a:p>
        </p:txBody>
      </p:sp>
    </p:spTree>
    <p:extLst>
      <p:ext uri="{BB962C8B-B14F-4D97-AF65-F5344CB8AC3E}">
        <p14:creationId xmlns:p14="http://schemas.microsoft.com/office/powerpoint/2010/main" val="8878526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НЕДРОПОЛЬЗОВАНИЯ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И НЕФТЕГАЗОВОГО ДЕЛА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162708" y="1304392"/>
            <a:ext cx="9125744" cy="10572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05.0</a:t>
            </a:r>
            <a:r>
              <a:rPr lang="en-US">
                <a:ea typeface="Times New Roman" panose="02020603050405020304" pitchFamily="18" charset="0"/>
                <a:cs typeface="Arabic Typesetting"/>
                <a:sym typeface="Helvetica Neue"/>
              </a:rPr>
              <a:t>4.0</a:t>
            </a: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1</a:t>
            </a:r>
            <a:r>
              <a:rPr lang="en-US">
                <a:ea typeface="Times New Roman" panose="02020603050405020304" pitchFamily="18" charset="0"/>
                <a:cs typeface="Arabic Typesetting"/>
                <a:sym typeface="Helvetica Neue"/>
              </a:rPr>
              <a:t> </a:t>
            </a: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Геология </a:t>
            </a:r>
            <a:r>
              <a:rPr lang="ru-RU">
                <a:ea typeface="Times New Roman" panose="02020603050405020304" pitchFamily="18" charset="0"/>
                <a:cs typeface="Calibri"/>
                <a:sym typeface="Helvetica Neue"/>
              </a:rPr>
              <a:t>( магистратура )</a:t>
            </a:r>
            <a:endParaRPr lang="ru-RU">
              <a:ea typeface="Times New Roman" panose="02020603050405020304" pitchFamily="18" charset="0"/>
              <a:cs typeface="Arabic Typesetting" panose="020B0604020202020204" pitchFamily="66" charset="-78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solidFill>
                <a:schemeClr val="tx1"/>
              </a:solidFill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360013" y="1440298"/>
            <a:ext cx="11288994" cy="17050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endParaRPr lang="ru-RU" sz="2000">
              <a:cs typeface="Arabic Typesetting" panose="020B0604020202020204" pitchFamily="66" charset="-78"/>
              <a:sym typeface="Helvetica Neue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>
                <a:effectLst/>
                <a:latin typeface="Calibri"/>
                <a:ea typeface="Calibri" panose="020F0502020204030204" pitchFamily="34" charset="0"/>
                <a:cs typeface="Arial"/>
              </a:rPr>
              <a:t>Профили:</a:t>
            </a: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>
                <a:latin typeface="Calibri"/>
                <a:ea typeface="Calibri" panose="020F0502020204030204" pitchFamily="34" charset="0"/>
                <a:cs typeface="Calibri"/>
              </a:rPr>
              <a:t> Инновационные технологии в поиске и разведке твердых полезных ископаемых</a:t>
            </a:r>
            <a:endParaRPr lang="ru-RU">
              <a:cs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 </a:t>
            </a:r>
            <a:r>
              <a:rPr lang="ru-RU">
                <a:effectLst/>
                <a:latin typeface="Calibri"/>
                <a:ea typeface="Calibri" panose="020F0502020204030204" pitchFamily="34" charset="0"/>
                <a:cs typeface="Arial"/>
              </a:rPr>
              <a:t>Инновационные технологии в поиске и разведке месторождений нефти и газа</a:t>
            </a:r>
            <a:endParaRPr lang="ru-RU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                 </a:t>
            </a:r>
            <a:endParaRPr lang="ru-RU">
              <a:cs typeface="Arial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1830362" y="1716560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239237" y="2876319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293344" y="4198483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</a:p>
          <a:p>
            <a:pPr algn="ctr"/>
            <a:r>
              <a:rPr lang="ru-RU" b="1"/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5" y="3002719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27254" y="3534842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103586" y="5366673"/>
            <a:ext cx="4870588" cy="906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 12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660B4400-16C5-4B7C-5495-8AE75BADB2B9}"/>
              </a:ext>
            </a:extLst>
          </p:cNvPr>
          <p:cNvSpPr/>
          <p:nvPr/>
        </p:nvSpPr>
        <p:spPr>
          <a:xfrm>
            <a:off x="6508126" y="3053895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 300 0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9378616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НЕДРОПОЛЬЗОВАНИЯ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И НЕФТЕГАЗОВОГО ДЕЛА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630925" y="1295211"/>
            <a:ext cx="9125744" cy="718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21.04.01 Нефтегазовое дело (магистратура)</a:t>
            </a:r>
            <a:endParaRPr lang="ru-RU">
              <a:ea typeface="Times New Roman" panose="02020603050405020304" pitchFamily="18" charset="0"/>
              <a:cs typeface="Arabic Typesetting" panose="020B0604020202020204" pitchFamily="66" charset="-78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373272" y="1844377"/>
            <a:ext cx="11288994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Профил</a:t>
            </a:r>
            <a:r>
              <a:rPr lang="ru-RU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ь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ru-RU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Технологии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добычи, </a:t>
            </a:r>
            <a:r>
              <a:rPr lang="en-US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транспортировки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и </a:t>
            </a:r>
            <a:r>
              <a:rPr lang="en-US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переработки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нефти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и </a:t>
            </a:r>
            <a:r>
              <a:rPr lang="en-US" sz="18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газа</a:t>
            </a:r>
            <a:endParaRPr lang="ru-RU">
              <a:latin typeface="Calibri"/>
              <a:cs typeface="Times New Roman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US" sz="2000">
                <a:cs typeface="Arabic Typesetting" panose="020B0604020202020204" pitchFamily="66" charset="-78"/>
                <a:sym typeface="Helvetica Neue"/>
              </a:rPr>
              <a:t> </a:t>
            </a:r>
            <a:endParaRPr lang="ru-RU" sz="2000">
              <a:cs typeface="Arabic Typesetting" panose="020B0604020202020204" pitchFamily="66" charset="-78"/>
              <a:sym typeface="Helvetica Neue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021561" y="1734921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193333" y="264680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341230" y="3939171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</a:p>
          <a:p>
            <a:pPr algn="ctr"/>
            <a:r>
              <a:rPr lang="ru-RU" b="1"/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" y="2690575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54796" y="3277782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103586" y="4576596"/>
            <a:ext cx="5010616" cy="1613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>
                <a:solidFill>
                  <a:schemeClr val="tx1"/>
                </a:solidFill>
              </a:rPr>
              <a:t>Очная и очно-заочная формы обучения </a:t>
            </a: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 12</a:t>
            </a:r>
            <a:br>
              <a:rPr lang="ru-RU">
                <a:solidFill>
                  <a:schemeClr val="tx1"/>
                </a:solidFill>
              </a:rPr>
            </a:b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6D29245B-AE8B-781F-A019-009A66A03BC4}"/>
              </a:ext>
            </a:extLst>
          </p:cNvPr>
          <p:cNvSpPr/>
          <p:nvPr/>
        </p:nvSpPr>
        <p:spPr>
          <a:xfrm>
            <a:off x="6516986" y="2850105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  <a:endParaRPr lang="ru-RU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 301 5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569584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184150" y="1266481"/>
            <a:ext cx="8674100" cy="2120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730000"/>
            <a:ext cx="7785100" cy="1325563"/>
          </a:xfrm>
        </p:spPr>
        <p:txBody>
          <a:bodyPr/>
          <a:lstStyle/>
          <a:p>
            <a:r>
              <a:rPr lang="ru-RU" b="1">
                <a:solidFill>
                  <a:srgbClr val="0079C1"/>
                </a:solidFill>
              </a:rPr>
              <a:t>ДЕПАРТАМЕНТ АРХИТЕКТУРЫ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68450" y="3799063"/>
            <a:ext cx="49974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Директор департамента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800" err="1">
                <a:latin typeface="+mj-lt"/>
                <a:ea typeface="Helvetica Neue"/>
                <a:cs typeface="Helvetica Neue"/>
                <a:sym typeface="Helvetica Neue"/>
              </a:rPr>
              <a:t>Бик</a:t>
            </a:r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 Олег Витальевич 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кандидат архитектуры, доцент</a:t>
            </a:r>
            <a:endParaRPr lang="ru-RU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11452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401053" y="2002145"/>
            <a:ext cx="5339707" cy="36051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837792" y="2234773"/>
            <a:ext cx="4741749" cy="30416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Департамент готовит специалистов в области архитектурного проектирования зданий и сооружений, реставрации и реконструкции архитектурного наследия, дизайна архитектурной среды, компьютерных технологий проектирования и методов создания комфортной среды обитания в разных климатических условиях.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7074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АРХИТЕКТУРЫ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DDF063A-E701-4B38-B8FA-AA40C139E89E}"/>
              </a:ext>
            </a:extLst>
          </p:cNvPr>
          <p:cNvSpPr/>
          <p:nvPr/>
        </p:nvSpPr>
        <p:spPr>
          <a:xfrm>
            <a:off x="11260551" y="52285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1A6-CC51-101F-851F-2379AA102F11}"/>
              </a:ext>
            </a:extLst>
          </p:cNvPr>
          <p:cNvSpPr txBox="1"/>
          <p:nvPr/>
        </p:nvSpPr>
        <p:spPr>
          <a:xfrm>
            <a:off x="6222203" y="2658269"/>
            <a:ext cx="5433279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52, 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7;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- 13;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1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870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380733942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12170" y="365035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7074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200"/>
            </a:br>
            <a:br>
              <a:rPr lang="ru-RU" sz="3200"/>
            </a:br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АРХИТЕКТУРЫ</a:t>
            </a:r>
            <a:br>
              <a:rPr lang="ru-RU" sz="3200">
                <a:latin typeface="Calibri Light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ru-RU" sz="3200"/>
            </a:br>
            <a:endParaRPr lang="ru-RU" sz="32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350405" y="1256970"/>
            <a:ext cx="11694693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Calibri"/>
                <a:ea typeface="Roboto"/>
                <a:cs typeface="Roboto"/>
              </a:rPr>
              <a:t>Прием на УГСН 07.03.00 Архитектура по направлениям подготовки: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350405" y="2659246"/>
            <a:ext cx="4796916" cy="3570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350405" y="30631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" y="2876923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773606" y="4045557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315675" y="4064237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477212" y="4656313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5921288" y="5537382"/>
            <a:ext cx="20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Очно-заочная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094842" y="4622543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094842" y="5533914"/>
            <a:ext cx="12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5,5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259632" y="4166008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F7467124-1576-4552-A67C-86C68DB79F56}"/>
              </a:ext>
            </a:extLst>
          </p:cNvPr>
          <p:cNvSpPr/>
          <p:nvPr/>
        </p:nvSpPr>
        <p:spPr>
          <a:xfrm>
            <a:off x="11260551" y="52285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353166" y="2312421"/>
            <a:ext cx="3923869" cy="1310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</a:t>
            </a:r>
            <a:r>
              <a:rPr lang="en-US">
                <a:solidFill>
                  <a:schemeClr val="tx1"/>
                </a:solidFill>
                <a:latin typeface="+mj-lt"/>
              </a:rPr>
              <a:t> </a:t>
            </a:r>
            <a:r>
              <a:rPr lang="ru-RU">
                <a:solidFill>
                  <a:schemeClr val="tx1"/>
                </a:solidFill>
                <a:latin typeface="+mj-lt"/>
              </a:rPr>
              <a:t>год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302 000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30</a:t>
            </a:r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042738" y="3810069"/>
            <a:ext cx="398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экзамен:  профессиональное испытание 30</a:t>
            </a:r>
          </a:p>
          <a:p>
            <a:r>
              <a:rPr lang="ru-RU">
                <a:latin typeface="+mj-lt"/>
              </a:rPr>
              <a:t>Четвертый экзамен: творческое испытание 30</a:t>
            </a:r>
          </a:p>
          <a:p>
            <a:endParaRPr lang="ru-RU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405" y="1554691"/>
            <a:ext cx="746076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>
                <a:latin typeface="Calibri"/>
                <a:ea typeface="Roboto"/>
                <a:cs typeface="Roboto"/>
              </a:rPr>
              <a:t>07.03.01 Архитектура</a:t>
            </a:r>
          </a:p>
          <a:p>
            <a:r>
              <a:rPr lang="ru-RU">
                <a:latin typeface="Calibri"/>
                <a:ea typeface="Roboto"/>
                <a:cs typeface="Roboto"/>
              </a:rPr>
              <a:t>07.03.02 Реконструкция и реставрация архитектурного наследия</a:t>
            </a:r>
          </a:p>
          <a:p>
            <a:r>
              <a:rPr lang="ru-RU">
                <a:latin typeface="Calibri"/>
                <a:ea typeface="Roboto"/>
                <a:cs typeface="Roboto"/>
              </a:rPr>
              <a:t>07.03.03 Дизайн архитектурной среды</a:t>
            </a:r>
          </a:p>
          <a:p>
            <a:endParaRPr lang="ru-RU">
              <a:cs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84324" y="380222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294</a:t>
            </a:r>
          </a:p>
        </p:txBody>
      </p:sp>
    </p:spTree>
    <p:extLst>
      <p:ext uri="{BB962C8B-B14F-4D97-AF65-F5344CB8AC3E}">
        <p14:creationId xmlns:p14="http://schemas.microsoft.com/office/powerpoint/2010/main" val="35385321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>
            <a:extLst>
              <a:ext uri="{FF2B5EF4-FFF2-40B4-BE49-F238E27FC236}">
                <a16:creationId xmlns:a16="http://schemas.microsoft.com/office/drawing/2014/main" id="{AAD6A8D4-6438-4D1F-933D-A15B4182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14" y="2582846"/>
            <a:ext cx="9788946" cy="73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8215" name="Заголовок 1"/>
          <p:cNvSpPr>
            <a:spLocks noGrp="1"/>
          </p:cNvSpPr>
          <p:nvPr>
            <p:ph type="title"/>
          </p:nvPr>
        </p:nvSpPr>
        <p:spPr>
          <a:xfrm>
            <a:off x="1392782" y="372215"/>
            <a:ext cx="9224011" cy="777698"/>
          </a:xfrm>
        </p:spPr>
        <p:txBody>
          <a:bodyPr/>
          <a:lstStyle/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Инженерная академия в цифрах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4C2B77D-DF37-4F96-A2B3-2CCD96A9B440}"/>
              </a:ext>
            </a:extLst>
          </p:cNvPr>
          <p:cNvSpPr/>
          <p:nvPr/>
        </p:nvSpPr>
        <p:spPr>
          <a:xfrm>
            <a:off x="11257376" y="53482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533959-6D19-465C-8659-6A133668AA7F}"/>
              </a:ext>
            </a:extLst>
          </p:cNvPr>
          <p:cNvSpPr txBox="1"/>
          <p:nvPr/>
        </p:nvSpPr>
        <p:spPr>
          <a:xfrm>
            <a:off x="-124329" y="3994262"/>
            <a:ext cx="23210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>
                <a:solidFill>
                  <a:srgbClr val="005C25"/>
                </a:solidFill>
              </a:rPr>
              <a:t>СОЗДАНА В</a:t>
            </a:r>
          </a:p>
          <a:p>
            <a:pPr algn="ctr">
              <a:defRPr/>
            </a:pPr>
            <a:r>
              <a:rPr lang="ru-RU" sz="2800" b="1">
                <a:solidFill>
                  <a:srgbClr val="005C25"/>
                </a:solidFill>
              </a:rPr>
              <a:t> </a:t>
            </a:r>
            <a:r>
              <a:rPr lang="ru-RU" sz="4400" b="1">
                <a:solidFill>
                  <a:srgbClr val="005C25"/>
                </a:solidFill>
              </a:rPr>
              <a:t>1961</a:t>
            </a:r>
          </a:p>
          <a:p>
            <a:pPr algn="ctr">
              <a:defRPr/>
            </a:pPr>
            <a:r>
              <a:rPr lang="ru-RU" sz="1800">
                <a:solidFill>
                  <a:srgbClr val="005C25"/>
                </a:solidFill>
              </a:rPr>
              <a:t>ГОДУ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9DC481-1EC1-47C2-9B0B-DA0B52353D31}"/>
              </a:ext>
            </a:extLst>
          </p:cNvPr>
          <p:cNvSpPr txBox="1"/>
          <p:nvPr/>
        </p:nvSpPr>
        <p:spPr>
          <a:xfrm>
            <a:off x="3976463" y="1757067"/>
            <a:ext cx="36539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>
                <a:solidFill>
                  <a:srgbClr val="005C25"/>
                </a:solidFill>
              </a:rPr>
              <a:t>БОЛЕЕ</a:t>
            </a:r>
          </a:p>
          <a:p>
            <a:pPr algn="ctr">
              <a:defRPr/>
            </a:pPr>
            <a:r>
              <a:rPr lang="ru-RU" sz="4400" b="1">
                <a:solidFill>
                  <a:srgbClr val="005C25"/>
                </a:solidFill>
              </a:rPr>
              <a:t>16000</a:t>
            </a:r>
          </a:p>
          <a:p>
            <a:pPr algn="ctr">
              <a:defRPr/>
            </a:pPr>
            <a:r>
              <a:rPr lang="ru-RU" sz="1800">
                <a:solidFill>
                  <a:srgbClr val="005C25"/>
                </a:solidFill>
              </a:rPr>
              <a:t>ВЫПУСКНИКОВ</a:t>
            </a:r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120499-DF94-459A-A805-D50E03951FA1}"/>
              </a:ext>
            </a:extLst>
          </p:cNvPr>
          <p:cNvSpPr txBox="1"/>
          <p:nvPr/>
        </p:nvSpPr>
        <p:spPr>
          <a:xfrm>
            <a:off x="1546278" y="2561329"/>
            <a:ext cx="2901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>
                <a:solidFill>
                  <a:srgbClr val="005C25"/>
                </a:solidFill>
              </a:rPr>
              <a:t>БОЛЕЕ</a:t>
            </a:r>
          </a:p>
          <a:p>
            <a:pPr algn="ctr">
              <a:defRPr/>
            </a:pPr>
            <a:r>
              <a:rPr lang="ru-RU" sz="4400" b="1">
                <a:solidFill>
                  <a:srgbClr val="005C25"/>
                </a:solidFill>
              </a:rPr>
              <a:t>4000</a:t>
            </a:r>
            <a:br>
              <a:rPr lang="ru-RU" sz="4400" b="1">
                <a:solidFill>
                  <a:srgbClr val="005C25"/>
                </a:solidFill>
              </a:rPr>
            </a:br>
            <a:r>
              <a:rPr lang="ru-RU" sz="1800">
                <a:solidFill>
                  <a:srgbClr val="005C25"/>
                </a:solidFill>
              </a:rPr>
              <a:t>СТУДЕНТОВ</a:t>
            </a:r>
            <a:endParaRPr lang="ru-RU" sz="1800" b="1">
              <a:solidFill>
                <a:srgbClr val="005C25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70D6763-FF4A-40C0-91BB-DA1B4313FC3D}"/>
              </a:ext>
            </a:extLst>
          </p:cNvPr>
          <p:cNvSpPr txBox="1"/>
          <p:nvPr/>
        </p:nvSpPr>
        <p:spPr>
          <a:xfrm>
            <a:off x="6373062" y="2169435"/>
            <a:ext cx="283316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005C25"/>
                </a:solidFill>
              </a:rPr>
              <a:t>110</a:t>
            </a:r>
          </a:p>
          <a:p>
            <a:pPr algn="ctr">
              <a:defRPr/>
            </a:pPr>
            <a:r>
              <a:rPr lang="ru-RU" sz="1800">
                <a:solidFill>
                  <a:srgbClr val="005C25"/>
                </a:solidFill>
              </a:rPr>
              <a:t>СТРАН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133E08B-FC79-4CBB-A78F-8A9E70252C44}"/>
              </a:ext>
            </a:extLst>
          </p:cNvPr>
          <p:cNvSpPr txBox="1"/>
          <p:nvPr/>
        </p:nvSpPr>
        <p:spPr>
          <a:xfrm>
            <a:off x="10029140" y="3924671"/>
            <a:ext cx="23658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>
                <a:solidFill>
                  <a:srgbClr val="005C25"/>
                </a:solidFill>
              </a:rPr>
              <a:t>БОЛЕЕ</a:t>
            </a:r>
          </a:p>
          <a:p>
            <a:pPr algn="ctr">
              <a:defRPr/>
            </a:pPr>
            <a:r>
              <a:rPr lang="ru-RU" sz="4400" b="1">
                <a:solidFill>
                  <a:srgbClr val="005C25"/>
                </a:solidFill>
              </a:rPr>
              <a:t>280</a:t>
            </a:r>
            <a:br>
              <a:rPr lang="ru-RU" sz="4400" b="1">
                <a:solidFill>
                  <a:srgbClr val="005C25"/>
                </a:solidFill>
              </a:rPr>
            </a:br>
            <a:r>
              <a:rPr lang="ru-RU" sz="1800">
                <a:solidFill>
                  <a:srgbClr val="005C25"/>
                </a:solidFill>
              </a:rPr>
              <a:t>ПРЕПОДАВАТЕЛЕЙ</a:t>
            </a:r>
            <a:endParaRPr lang="ru-RU" sz="1800" b="1">
              <a:solidFill>
                <a:srgbClr val="005C2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D6763-FF4A-40C0-91BB-DA1B4313FC3D}"/>
              </a:ext>
            </a:extLst>
          </p:cNvPr>
          <p:cNvSpPr txBox="1"/>
          <p:nvPr/>
        </p:nvSpPr>
        <p:spPr>
          <a:xfrm>
            <a:off x="8378888" y="2714172"/>
            <a:ext cx="283316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005C25"/>
                </a:solidFill>
              </a:rPr>
              <a:t>34% </a:t>
            </a:r>
          </a:p>
          <a:p>
            <a:pPr algn="ctr">
              <a:defRPr/>
            </a:pPr>
            <a:r>
              <a:rPr lang="ru-RU">
                <a:solidFill>
                  <a:srgbClr val="005C25"/>
                </a:solidFill>
              </a:rPr>
              <a:t>иностранных студентов</a:t>
            </a:r>
            <a:endParaRPr lang="ru-RU" sz="1800">
              <a:solidFill>
                <a:srgbClr val="005C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10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АРХИТЕКТУРЫ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630925" y="1295211"/>
            <a:ext cx="9125744" cy="7658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i="1">
                <a:latin typeface="Times New Roman"/>
                <a:ea typeface="Calibri" panose="020F0502020204030204" pitchFamily="34" charset="0"/>
                <a:cs typeface="Arial"/>
              </a:rPr>
              <a:t>                                                   </a:t>
            </a:r>
            <a:r>
              <a:rPr lang="ru-RU" sz="1800">
                <a:effectLst/>
                <a:latin typeface="Calibri"/>
                <a:ea typeface="Calibri" panose="020F0502020204030204" pitchFamily="34" charset="0"/>
                <a:cs typeface="Arial"/>
              </a:rPr>
              <a:t>07.04.01 Архитектура</a:t>
            </a: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(магистратура)</a:t>
            </a:r>
            <a:endParaRPr lang="ru-RU" sz="18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2607921" y="1847470"/>
            <a:ext cx="11288994" cy="3416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800">
                <a:effectLst/>
                <a:latin typeface="Calibri"/>
                <a:ea typeface="Calibri" panose="020F0502020204030204" pitchFamily="34" charset="0"/>
                <a:cs typeface="Arial"/>
              </a:rPr>
              <a:t>Профиль: Архитектура жилых, общественных и промышленных зданий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021561" y="1734921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193333" y="264680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341230" y="3876483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</a:p>
          <a:p>
            <a:pPr algn="ctr"/>
            <a:r>
              <a:rPr lang="ru-RU" b="1"/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" y="2690575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54796" y="3277782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091636" y="4902837"/>
            <a:ext cx="4882538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Очная и очно-заочная формы обучения </a:t>
            </a: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 12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005C4097-3105-C0F5-20CC-3EE8D21DB8DA}"/>
              </a:ext>
            </a:extLst>
          </p:cNvPr>
          <p:cNvSpPr/>
          <p:nvPr/>
        </p:nvSpPr>
        <p:spPr>
          <a:xfrm>
            <a:off x="6508126" y="3053895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 300 0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2843540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АРХИТЕКТУРЫ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093119" y="1253670"/>
            <a:ext cx="10294639" cy="7658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800">
                <a:effectLst/>
                <a:latin typeface="Calibri"/>
                <a:ea typeface="Calibri" panose="020F0502020204030204" pitchFamily="34" charset="0"/>
                <a:cs typeface="Arial"/>
              </a:rPr>
              <a:t>07.04.02 Реконструкция и реставрация</a:t>
            </a: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 </a:t>
            </a:r>
            <a:r>
              <a:rPr lang="ru-RU" sz="1800">
                <a:effectLst/>
                <a:latin typeface="Calibri"/>
                <a:ea typeface="Calibri" panose="020F0502020204030204" pitchFamily="34" charset="0"/>
                <a:cs typeface="Arial"/>
              </a:rPr>
              <a:t>архитектурного наследия</a:t>
            </a: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(магистратура)</a:t>
            </a:r>
            <a:endParaRPr lang="ru-RU" sz="18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3041390" y="1857898"/>
            <a:ext cx="11288994" cy="7520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800">
                <a:effectLst/>
                <a:latin typeface="Calibri"/>
                <a:ea typeface="Calibri" panose="020F0502020204030204" pitchFamily="34" charset="0"/>
                <a:cs typeface="Arial"/>
              </a:rPr>
              <a:t>Профиль: Архитектура историко-культурных объектов</a:t>
            </a:r>
          </a:p>
          <a:p>
            <a:pPr algn="ctr">
              <a:buClr>
                <a:srgbClr val="000000"/>
              </a:buClr>
              <a:buSzPts val="2400"/>
            </a:pPr>
            <a:r>
              <a:rPr lang="en-US" sz="2000">
                <a:cs typeface="Arabic Typesetting" panose="020B0604020202020204" pitchFamily="66" charset="-78"/>
                <a:sym typeface="Helvetica Neue"/>
              </a:rPr>
              <a:t> </a:t>
            </a:r>
            <a:endParaRPr lang="ru-RU" sz="2000">
              <a:cs typeface="Arabic Typesetting" panose="020B0604020202020204" pitchFamily="66" charset="-78"/>
              <a:sym typeface="Helvetica Neue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1754409" y="1761187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193333" y="264680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341230" y="3876483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</a:p>
          <a:p>
            <a:pPr algn="ctr"/>
            <a:r>
              <a:rPr lang="ru-RU" b="1"/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" y="2690575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54796" y="3277782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103586" y="5283545"/>
            <a:ext cx="4870588" cy="906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 6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705AF519-4113-61D8-83B2-06F88E180564}"/>
              </a:ext>
            </a:extLst>
          </p:cNvPr>
          <p:cNvSpPr/>
          <p:nvPr/>
        </p:nvSpPr>
        <p:spPr>
          <a:xfrm>
            <a:off x="6661061" y="2803604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 300 000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46570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228600" y="1269993"/>
            <a:ext cx="8915400" cy="2120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741273"/>
            <a:ext cx="8013700" cy="1325563"/>
          </a:xfrm>
        </p:spPr>
        <p:txBody>
          <a:bodyPr/>
          <a:lstStyle/>
          <a:p>
            <a:r>
              <a:rPr lang="ru-RU" b="1">
                <a:solidFill>
                  <a:srgbClr val="0079C1"/>
                </a:solidFill>
              </a:rPr>
              <a:t>ДЕПАРТАМЕНТ СТРОИТЕЛЬСТВА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602226" y="4006661"/>
            <a:ext cx="567458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Директор департамента</a:t>
            </a:r>
            <a:br>
              <a:rPr lang="ru-RU" sz="2400">
                <a:latin typeface="+mj-lt"/>
                <a:ea typeface="Helvetica Neue"/>
                <a:cs typeface="Helvetica Neue"/>
              </a:rPr>
            </a:br>
            <a:r>
              <a:rPr lang="ru-RU" sz="2400">
                <a:latin typeface="+mj-lt"/>
              </a:rPr>
              <a:t>Пономарев Николай Константинович</a:t>
            </a:r>
          </a:p>
          <a:p>
            <a:r>
              <a:rPr lang="ru-RU" sz="2400">
                <a:latin typeface="+mj-lt"/>
                <a:cs typeface="Calibri Light"/>
              </a:rPr>
              <a:t>к.т.н., доцент 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2882498-777A-4C91-A614-E2336CA85DB6}"/>
              </a:ext>
            </a:extLst>
          </p:cNvPr>
          <p:cNvCxnSpPr/>
          <p:nvPr/>
        </p:nvCxnSpPr>
        <p:spPr>
          <a:xfrm>
            <a:off x="2654299" y="5458113"/>
            <a:ext cx="648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08766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АРХИТЕКТУРЫ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656274" y="1304071"/>
            <a:ext cx="9125744" cy="7658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i="1">
                <a:latin typeface="Times New Roman"/>
                <a:ea typeface="Calibri" panose="020F0502020204030204" pitchFamily="34" charset="0"/>
                <a:cs typeface="Arial"/>
              </a:rPr>
              <a:t>                                                     </a:t>
            </a: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07.04.03 Дизайн архитектурной среды (магистратура)</a:t>
            </a:r>
            <a:endParaRPr lang="ru-RU" sz="18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3338466" y="1858988"/>
            <a:ext cx="11288994" cy="3416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800">
                <a:effectLst/>
                <a:latin typeface="Calibri"/>
                <a:ea typeface="Calibri" panose="020F0502020204030204" pitchFamily="34" charset="0"/>
                <a:cs typeface="Arial"/>
              </a:rPr>
              <a:t>Профиль:</a:t>
            </a: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 Параметрический дизайн в архитектурной среде</a:t>
            </a:r>
            <a:endParaRPr lang="ru-RU" sz="18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021561" y="1734921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193333" y="264680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341230" y="3876483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</a:p>
          <a:p>
            <a:pPr algn="ctr"/>
            <a:r>
              <a:rPr lang="ru-RU" b="1"/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" y="2690575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54796" y="3277782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103586" y="5283545"/>
            <a:ext cx="4870588" cy="906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005C4097-3105-C0F5-20CC-3EE8D21DB8DA}"/>
              </a:ext>
            </a:extLst>
          </p:cNvPr>
          <p:cNvSpPr/>
          <p:nvPr/>
        </p:nvSpPr>
        <p:spPr>
          <a:xfrm>
            <a:off x="6508126" y="3053895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 300 0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7443690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356361" y="2492175"/>
            <a:ext cx="5916460" cy="24786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1550">
              <a:latin typeface="Calibri Light"/>
              <a:cs typeface="Calibri Ligh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C1C150-DEA1-4853-BBFD-739E6B476FA8}"/>
              </a:ext>
            </a:extLst>
          </p:cNvPr>
          <p:cNvSpPr txBox="1">
            <a:spLocks/>
          </p:cNvSpPr>
          <p:nvPr/>
        </p:nvSpPr>
        <p:spPr>
          <a:xfrm>
            <a:off x="0" y="7074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СТРОИТЕЛЬСТВА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566858" y="2639554"/>
            <a:ext cx="5495467" cy="2478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Департамент готовит специалистов в области управления строительством, технологий проектирования строительных конструкций жилых, общественных, промышленных зданий и гидротехнических сооружений, компьютерного моделирования зданий и сооружений, городов.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>
              <a:solidFill>
                <a:srgbClr val="1E4E79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DBD8B36-41AB-47F1-A0B3-EF3CACBEDA16}"/>
              </a:ext>
            </a:extLst>
          </p:cNvPr>
          <p:cNvSpPr/>
          <p:nvPr/>
        </p:nvSpPr>
        <p:spPr>
          <a:xfrm>
            <a:off x="11257376" y="53482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F0C7C-6EA3-904E-DF7B-E2ADFBDC6DBD}"/>
              </a:ext>
            </a:extLst>
          </p:cNvPr>
          <p:cNvSpPr txBox="1"/>
          <p:nvPr/>
        </p:nvSpPr>
        <p:spPr>
          <a:xfrm>
            <a:off x="6447126" y="2680059"/>
            <a:ext cx="526296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37, 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6;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- 15;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9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670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27934074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70743"/>
            <a:ext cx="11458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СТРОИТЕЛЬСТВА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325755" y="1286772"/>
            <a:ext cx="7169426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08.03.01 Строительство (бакалавриат)</a:t>
            </a:r>
            <a:endParaRPr lang="ru-RU">
              <a:ea typeface="Times New Roman" panose="02020603050405020304" pitchFamily="18" charset="0"/>
              <a:cs typeface="Arabic Typesetting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623929" y="1784496"/>
            <a:ext cx="6573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498195" y="2517089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432154" y="26162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" y="2726107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727421" y="4342544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398839" y="4324741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433921" y="4988930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5993092" y="5749866"/>
            <a:ext cx="20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Очно-заочная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085913" y="4983655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197008" y="5726276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314234" y="4342544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040422FF-EA5D-4569-9306-9FD447011295}"/>
              </a:ext>
            </a:extLst>
          </p:cNvPr>
          <p:cNvSpPr/>
          <p:nvPr/>
        </p:nvSpPr>
        <p:spPr>
          <a:xfrm>
            <a:off x="11257376" y="53482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683806" y="2491587"/>
            <a:ext cx="3923869" cy="1310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 panose="020B0502040204020203" pitchFamily="34" charset="0"/>
              </a:rPr>
              <a:t>240 000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302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600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20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619167" y="3519057"/>
            <a:ext cx="376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04796" y="384080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243</a:t>
            </a:r>
          </a:p>
        </p:txBody>
      </p:sp>
    </p:spTree>
    <p:extLst>
      <p:ext uri="{BB962C8B-B14F-4D97-AF65-F5344CB8AC3E}">
        <p14:creationId xmlns:p14="http://schemas.microsoft.com/office/powerpoint/2010/main" val="371424965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СТРОИТЕЛЬСТВА</a:t>
            </a:r>
            <a:endParaRPr lang="ru-RU" sz="32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630925" y="1295211"/>
            <a:ext cx="9125744" cy="718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08.04.01 Строительство (магистратура)</a:t>
            </a:r>
            <a:endParaRPr lang="ru-RU">
              <a:ea typeface="Times New Roman" panose="02020603050405020304" pitchFamily="18" charset="0"/>
              <a:cs typeface="Arabic Typesetting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364091" y="1734208"/>
            <a:ext cx="11634576" cy="11757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5400">
              <a:lnSpc>
                <a:spcPct val="90000"/>
              </a:lnSpc>
            </a:pPr>
            <a:r>
              <a:rPr lang="en-US">
                <a:cs typeface="Arabic Typesetting"/>
                <a:sym typeface="Helvetica Neue"/>
              </a:rPr>
              <a:t> </a:t>
            </a:r>
            <a:r>
              <a:rPr lang="ru-RU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Профили: </a:t>
            </a:r>
            <a:r>
              <a:rPr lang="ru-RU">
                <a:latin typeface="Calibri"/>
                <a:ea typeface="Calibri" panose="020F0502020204030204" pitchFamily="34" charset="0"/>
                <a:cs typeface="Times New Roman"/>
              </a:rPr>
              <a:t>Проектирование зданий и специальных сооружений</a:t>
            </a: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ru-RU"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90000"/>
              </a:lnSpc>
            </a:pPr>
            <a:r>
              <a:rPr lang="ru-RU">
                <a:latin typeface="Calibri"/>
                <a:cs typeface="Times New Roman"/>
              </a:rPr>
              <a:t>                    Технология, организация и экономика строительства</a:t>
            </a:r>
            <a:endParaRPr lang="ru-RU">
              <a:latin typeface="Calibri"/>
            </a:endParaRPr>
          </a:p>
          <a:p>
            <a:pPr marL="25400">
              <a:lnSpc>
                <a:spcPct val="90000"/>
              </a:lnSpc>
            </a:pPr>
            <a:r>
              <a:rPr lang="ru-RU">
                <a:latin typeface="Calibri"/>
                <a:ea typeface="Calibri" panose="020F0502020204030204" pitchFamily="34" charset="0"/>
                <a:cs typeface="Arial"/>
              </a:rPr>
              <a:t>                    </a:t>
            </a:r>
            <a:r>
              <a:rPr lang="ru-RU" sz="1800">
                <a:effectLst/>
                <a:latin typeface="Calibri"/>
                <a:ea typeface="Calibri" panose="020F0502020204030204" pitchFamily="34" charset="0"/>
                <a:cs typeface="Arial"/>
              </a:rPr>
              <a:t>Гидротехническое строительство и технологии водопользования</a:t>
            </a:r>
          </a:p>
          <a:p>
            <a:pPr algn="ctr">
              <a:buClr>
                <a:srgbClr val="000000"/>
              </a:buClr>
              <a:buSzPts val="2400"/>
            </a:pPr>
            <a:endParaRPr lang="ru-RU" sz="2000">
              <a:cs typeface="Arabic Typesetting" panose="020B0604020202020204" pitchFamily="66" charset="-78"/>
              <a:sym typeface="Helvetica Neue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021561" y="1734921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274674" y="273387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378842" y="3967969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</a:p>
          <a:p>
            <a:pPr algn="ctr"/>
            <a:r>
              <a:rPr lang="ru-RU" b="1"/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2" y="2799971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67619" y="3278963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532774" y="4524866"/>
            <a:ext cx="4441399" cy="16656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Очная и заочная формы обучения</a:t>
            </a: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Количество бюджетных мест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24</a:t>
            </a:r>
            <a:endParaRPr lang="ru-RU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A940C2C1-3CFF-351B-D790-0AD3F72686FE}"/>
              </a:ext>
            </a:extLst>
          </p:cNvPr>
          <p:cNvSpPr/>
          <p:nvPr/>
        </p:nvSpPr>
        <p:spPr>
          <a:xfrm>
            <a:off x="6661061" y="2795138"/>
            <a:ext cx="3958307" cy="1059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 300 000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5782003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0" y="803072"/>
            <a:ext cx="9258300" cy="24553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1314908"/>
            <a:ext cx="8013700" cy="1772864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079C1"/>
                </a:solidFill>
              </a:rPr>
              <a:t>ДЕПАРТАМЕНТ ИННОВАЦИОННОГО МЕНЕДЖМЕНТА В ОТРАСЛЯХ ПРОМЫШЛЕННОСТИ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81150" y="3934648"/>
            <a:ext cx="49974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Директор департамента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Самусенко Олег Евгеньевич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кандидат технических наук, доцент</a:t>
            </a:r>
            <a:endParaRPr lang="ru-RU" sz="2400">
              <a:latin typeface="+mj-lt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2882498-777A-4C91-A614-E2336CA85DB6}"/>
              </a:ext>
            </a:extLst>
          </p:cNvPr>
          <p:cNvCxnSpPr/>
          <p:nvPr/>
        </p:nvCxnSpPr>
        <p:spPr>
          <a:xfrm>
            <a:off x="2654300" y="5884316"/>
            <a:ext cx="648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80996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402261" y="2175983"/>
            <a:ext cx="5338500" cy="2908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348106"/>
            <a:ext cx="11454842" cy="105877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630206" y="2608328"/>
            <a:ext cx="4741749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Департамент готовит специалистов в области инновационного менеджмента, управления социальными и экономическими системами, инженерно-экономического обоснования проектов в наукоемких отраслях промышленности.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23141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ИННОВАЦИОННОГО МЕНЕДЖМЕНТА</a:t>
            </a:r>
            <a:br>
              <a:rPr lang="ru-RU" sz="3200">
                <a:latin typeface="Calibri Ligh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В ОТРАСЛЯХ ПРОМЫШЛЕННОСТИ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295AC13-8C12-4542-925F-E44C22DF06EB}"/>
              </a:ext>
            </a:extLst>
          </p:cNvPr>
          <p:cNvSpPr/>
          <p:nvPr/>
        </p:nvSpPr>
        <p:spPr>
          <a:xfrm>
            <a:off x="11260551" y="67879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40EAF-9C08-52DF-53B5-B565FC97392B}"/>
              </a:ext>
            </a:extLst>
          </p:cNvPr>
          <p:cNvSpPr txBox="1"/>
          <p:nvPr/>
        </p:nvSpPr>
        <p:spPr>
          <a:xfrm>
            <a:off x="6161769" y="2608328"/>
            <a:ext cx="545637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13, 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2;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- 9;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8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70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77802128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967500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C5E2073-F321-4631-B079-691992D6A259}"/>
              </a:ext>
            </a:extLst>
          </p:cNvPr>
          <p:cNvSpPr/>
          <p:nvPr/>
        </p:nvSpPr>
        <p:spPr>
          <a:xfrm>
            <a:off x="11257375" y="635157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67793" y="1408479"/>
            <a:ext cx="11694693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27.03.05. Инноватика (бакалавриат)</a:t>
            </a:r>
            <a:endParaRPr lang="ru-RU">
              <a:ea typeface="Times New Roman" panose="02020603050405020304" pitchFamily="18" charset="0"/>
              <a:cs typeface="Arabic Typesetting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577300" y="1989408"/>
            <a:ext cx="107765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ru-RU">
                <a:cs typeface="Arabic Typesetting"/>
                <a:sym typeface="Helvetica Neue"/>
              </a:rPr>
              <a:t>Программа: Управление инновациями в отраслях промышленности</a:t>
            </a:r>
            <a:endParaRPr lang="ru-RU">
              <a:cs typeface="Arabic Typesetting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3288632" y="1877722"/>
            <a:ext cx="561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350405" y="2659246"/>
            <a:ext cx="4796916" cy="3570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221607" y="29411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" y="2889472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773607" y="4535340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506529" y="4543476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477213" y="510561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6096000" y="5675882"/>
            <a:ext cx="20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     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242492" y="510561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242492" y="5768215"/>
            <a:ext cx="12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399692" y="4426458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15146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ИННОВАЦИОННОГО МЕНЕДЖМЕНТА</a:t>
            </a:r>
            <a:br>
              <a:rPr lang="ru-RU" sz="3200">
                <a:latin typeface="Calibri Ligh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В ОТРАСЛЯХ ПРОМЫШЛЕННОСТИ </a:t>
            </a:r>
            <a:endParaRPr lang="ru-RU" sz="32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317607" y="2754613"/>
            <a:ext cx="4164170" cy="1310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 panose="020B0502040204020203" pitchFamily="34" charset="0"/>
              </a:rPr>
              <a:t>220 000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269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000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20</a:t>
            </a:r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225850" y="3777998"/>
            <a:ext cx="376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05720" y="4035645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</a:t>
            </a:r>
            <a:r>
              <a:rPr lang="en-US"/>
              <a:t>49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942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1383672" y="268137"/>
            <a:ext cx="9224011" cy="777698"/>
          </a:xfrm>
          <a:prstGeom prst="roundRect">
            <a:avLst/>
          </a:prstGeom>
          <a:solidFill>
            <a:srgbClr val="007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rPr lang="ru-RU" sz="2800" b="1">
                <a:solidFill>
                  <a:schemeClr val="lt1"/>
                </a:solidFill>
                <a:latin typeface="Calibri Light"/>
                <a:ea typeface="Helvetica Neue"/>
                <a:cs typeface="Helvetica Neue"/>
                <a:sym typeface="Helvetica Neue"/>
              </a:rPr>
              <a:t>СТРУКТУРА ИНЖЕНЕРНОЙ АКАДЕМИИ</a:t>
            </a:r>
            <a:endParaRPr lang="ru-RU">
              <a:solidFill>
                <a:schemeClr val="lt1"/>
              </a:solidFill>
              <a:latin typeface="Calibri Light"/>
              <a:cs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4794277" y="5447643"/>
            <a:ext cx="2248736" cy="13078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Кафедра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 иностранных языков </a:t>
            </a:r>
            <a:endParaRPr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281964" y="1626412"/>
            <a:ext cx="2203416" cy="1304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Департамент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lvl="0"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механики и процессов управления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3121748" y="4883850"/>
            <a:ext cx="5593794" cy="408578"/>
          </a:xfrm>
          <a:prstGeom prst="roundRect">
            <a:avLst/>
          </a:prstGeom>
          <a:solidFill>
            <a:srgbClr val="005C25"/>
          </a:solidFill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lt1"/>
                </a:solidFill>
                <a:latin typeface="Calibri"/>
                <a:ea typeface="Helvetica Neue"/>
                <a:cs typeface="Helvetica Neue"/>
                <a:sym typeface="Helvetica Neue"/>
              </a:rPr>
              <a:t>ОБЕСПЕЧИВАЮЩЕЕ</a:t>
            </a:r>
            <a:r>
              <a:rPr lang="ru-RU" sz="1800" b="1">
                <a:solidFill>
                  <a:schemeClr val="lt1"/>
                </a:solidFill>
                <a:latin typeface="Calibri"/>
                <a:ea typeface="Helvetica Neue"/>
                <a:cs typeface="Helvetica Neue"/>
                <a:sym typeface="Helvetica Neue"/>
              </a:rPr>
              <a:t> </a:t>
            </a:r>
            <a:r>
              <a:rPr lang="ru-RU" b="1">
                <a:solidFill>
                  <a:schemeClr val="lt1"/>
                </a:solidFill>
                <a:latin typeface="Calibri"/>
                <a:ea typeface="Helvetica Neue"/>
                <a:cs typeface="Helvetica Neue"/>
                <a:sym typeface="Helvetica Neue"/>
              </a:rPr>
              <a:t>ПОДРАЗДЕЛЕНИЕ</a:t>
            </a:r>
            <a:endParaRPr lang="ru-RU">
              <a:solidFill>
                <a:schemeClr val="lt1"/>
              </a:solidFill>
              <a:latin typeface="Calibri"/>
              <a:cs typeface="Calibri Light"/>
            </a:endParaRPr>
          </a:p>
        </p:txBody>
      </p:sp>
      <p:sp>
        <p:nvSpPr>
          <p:cNvPr id="17" name="Google Shape;157;p3"/>
          <p:cNvSpPr txBox="1"/>
          <p:nvPr/>
        </p:nvSpPr>
        <p:spPr>
          <a:xfrm>
            <a:off x="3121748" y="1085376"/>
            <a:ext cx="5593794" cy="408578"/>
          </a:xfrm>
          <a:prstGeom prst="roundRect">
            <a:avLst/>
          </a:prstGeom>
          <a:solidFill>
            <a:srgbClr val="005C25"/>
          </a:solidFill>
          <a:ln>
            <a:solidFill>
              <a:srgbClr val="005C25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Helvetica Neue"/>
                <a:cs typeface="Helvetica Neue"/>
                <a:sym typeface="Helvetica Neue"/>
              </a:rPr>
              <a:t>ВЫПУСКАЮЩИЕ УЧЕБНЫЕ ПОДРАЗДЕЛЕНИЯ</a:t>
            </a:r>
            <a:endParaRPr lang="ru-RU">
              <a:solidFill>
                <a:schemeClr val="lt1"/>
              </a:solidFill>
              <a:latin typeface="Calibri"/>
              <a:cs typeface="Calibri Light"/>
            </a:endParaRPr>
          </a:p>
        </p:txBody>
      </p:sp>
      <p:sp>
        <p:nvSpPr>
          <p:cNvPr id="23" name="Google Shape;152;p3"/>
          <p:cNvSpPr/>
          <p:nvPr/>
        </p:nvSpPr>
        <p:spPr>
          <a:xfrm>
            <a:off x="3514545" y="3200124"/>
            <a:ext cx="2585900" cy="15686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Кафедра</a:t>
            </a:r>
            <a:endParaRPr lang="ru-RU" sz="14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4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нанотехнологий и микросистемной техники </a:t>
            </a:r>
            <a:endParaRPr lang="ru-RU" sz="14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4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(на базе АО «Швабе» ГК «</a:t>
            </a:r>
            <a:r>
              <a:rPr lang="ru-RU" sz="1400" err="1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Ростех</a:t>
            </a:r>
            <a:r>
              <a:rPr lang="ru-RU" sz="14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»)</a:t>
            </a:r>
            <a:endParaRPr lang="ru-RU" sz="14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24" name="Google Shape;152;p3"/>
          <p:cNvSpPr/>
          <p:nvPr/>
        </p:nvSpPr>
        <p:spPr>
          <a:xfrm>
            <a:off x="5091848" y="1627094"/>
            <a:ext cx="2203416" cy="1295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Департамент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недропользования и нефтегазового дела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25" name="Google Shape;152;p3"/>
          <p:cNvSpPr/>
          <p:nvPr/>
        </p:nvSpPr>
        <p:spPr>
          <a:xfrm>
            <a:off x="2686906" y="1634706"/>
            <a:ext cx="2203416" cy="1295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Департамент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строительства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26" name="Google Shape;152;p3"/>
          <p:cNvSpPr/>
          <p:nvPr/>
        </p:nvSpPr>
        <p:spPr>
          <a:xfrm>
            <a:off x="9227453" y="3200123"/>
            <a:ext cx="2601942" cy="15686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Кафедра машиностроительных технологий (на базе ООО «Центральный ремонтно-механический завод»)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27" name="Google Shape;152;p3"/>
          <p:cNvSpPr/>
          <p:nvPr/>
        </p:nvSpPr>
        <p:spPr>
          <a:xfrm>
            <a:off x="6370999" y="3200124"/>
            <a:ext cx="2601942" cy="15686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Кафедра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 энергетического машиностроения 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(на базе ПАО «Мосэнерго»)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28" name="Google Shape;152;p3"/>
          <p:cNvSpPr/>
          <p:nvPr/>
        </p:nvSpPr>
        <p:spPr>
          <a:xfrm>
            <a:off x="477077" y="3200124"/>
            <a:ext cx="2782957" cy="15686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Департамент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 инновационного менеджмента в отраслях промышленности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29" name="Google Shape;152;p3"/>
          <p:cNvSpPr/>
          <p:nvPr/>
        </p:nvSpPr>
        <p:spPr>
          <a:xfrm>
            <a:off x="9901732" y="1634706"/>
            <a:ext cx="2203416" cy="1295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Департамент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архитектуры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  <p:sp>
        <p:nvSpPr>
          <p:cNvPr id="30" name="Google Shape;152;p3"/>
          <p:cNvSpPr/>
          <p:nvPr/>
        </p:nvSpPr>
        <p:spPr>
          <a:xfrm>
            <a:off x="7496790" y="1634706"/>
            <a:ext cx="2203416" cy="12959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Департамент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  <a:p>
            <a:pPr algn="ctr"/>
            <a:r>
              <a:rPr lang="ru-RU" sz="1600">
                <a:solidFill>
                  <a:srgbClr val="005C25"/>
                </a:solidFill>
                <a:latin typeface="Calibri"/>
                <a:cs typeface="Calibri Light"/>
                <a:sym typeface="Helvetica Neue"/>
              </a:rPr>
              <a:t>транспорта</a:t>
            </a:r>
            <a:endParaRPr lang="ru-RU" sz="1600">
              <a:solidFill>
                <a:srgbClr val="005C25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029237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967500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C5E2073-F321-4631-B079-691992D6A259}"/>
              </a:ext>
            </a:extLst>
          </p:cNvPr>
          <p:cNvSpPr/>
          <p:nvPr/>
        </p:nvSpPr>
        <p:spPr>
          <a:xfrm>
            <a:off x="11257375" y="635157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67793" y="1408479"/>
            <a:ext cx="11694693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27.04.05. Инноватика (магистратура) </a:t>
            </a:r>
            <a:endParaRPr lang="ru-RU">
              <a:ea typeface="Times New Roman" panose="02020603050405020304" pitchFamily="18" charset="0"/>
              <a:cs typeface="Arabic Typesetting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577300" y="1989408"/>
            <a:ext cx="107765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ru-RU">
                <a:cs typeface="Arabic Typesetting"/>
                <a:sym typeface="Helvetica Neue"/>
              </a:rPr>
              <a:t>Программа: Цифровая трансформация в управлении производством </a:t>
            </a:r>
            <a:endParaRPr lang="ru-RU">
              <a:cs typeface="Arabic Typesetting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3288632" y="1877722"/>
            <a:ext cx="561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-266700" y="17051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ИННОВАЦИОННОГО МЕНЕДЖМЕНТА</a:t>
            </a:r>
            <a:br>
              <a:rPr lang="ru-RU" sz="3200">
                <a:latin typeface="Calibri Ligh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В ОТРАСЛЯХ ПРОМЫШЛЕННОСТИ </a:t>
            </a:r>
            <a:endParaRPr lang="ru-RU" sz="32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456795" y="3165679"/>
            <a:ext cx="4164170" cy="1310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300 000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36E5E7F-0C42-C21A-C715-156386D64327}"/>
              </a:ext>
            </a:extLst>
          </p:cNvPr>
          <p:cNvSpPr/>
          <p:nvPr/>
        </p:nvSpPr>
        <p:spPr>
          <a:xfrm>
            <a:off x="274674" y="273387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104B7-3DB8-6CBA-A03A-18604914E463}"/>
              </a:ext>
            </a:extLst>
          </p:cNvPr>
          <p:cNvSpPr txBox="1"/>
          <p:nvPr/>
        </p:nvSpPr>
        <p:spPr>
          <a:xfrm>
            <a:off x="-301756" y="3994550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  <a:endParaRPr lang="ru-RU" b="1">
              <a:cs typeface="Calibri"/>
            </a:endParaRPr>
          </a:p>
          <a:p>
            <a:pPr algn="ctr"/>
            <a:r>
              <a:rPr lang="ru-RU" b="1"/>
              <a:t>(компьютерный тест)</a:t>
            </a:r>
            <a:endParaRPr lang="ru-RU" b="1">
              <a:cs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0A1DF3-A4D8-7DC5-46FF-40AB7DF61D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8" y="2792007"/>
            <a:ext cx="1112104" cy="1112104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172976" y="4879613"/>
            <a:ext cx="4801197" cy="1310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Очная и заочная формы обучения</a:t>
            </a: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 12</a:t>
            </a:r>
          </a:p>
        </p:txBody>
      </p:sp>
    </p:spTree>
    <p:extLst>
      <p:ext uri="{BB962C8B-B14F-4D97-AF65-F5344CB8AC3E}">
        <p14:creationId xmlns:p14="http://schemas.microsoft.com/office/powerpoint/2010/main" val="277079928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104602" y="1332333"/>
            <a:ext cx="8674100" cy="2120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30001"/>
            <a:ext cx="8013700" cy="1325563"/>
          </a:xfrm>
        </p:spPr>
        <p:txBody>
          <a:bodyPr/>
          <a:lstStyle/>
          <a:p>
            <a:r>
              <a:rPr lang="ru-RU" b="1">
                <a:solidFill>
                  <a:srgbClr val="0079C1"/>
                </a:solidFill>
              </a:rPr>
              <a:t>ДЕПАРТАМЕНТ ТРАНСПОРТА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17650" y="4025715"/>
            <a:ext cx="4997450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Директор департамента</a:t>
            </a:r>
            <a:br>
              <a:rPr lang="ru-RU" sz="2400">
                <a:latin typeface="+mj-lt"/>
                <a:ea typeface="Helvetica Neue"/>
                <a:cs typeface="Helvetica Neue"/>
              </a:rPr>
            </a:br>
            <a:r>
              <a:rPr lang="ru-RU" sz="2800" err="1">
                <a:latin typeface="+mj-lt"/>
                <a:ea typeface="Helvetica Neue"/>
                <a:cs typeface="Helvetica Neue"/>
                <a:sym typeface="Helvetica Neue"/>
              </a:rPr>
              <a:t>Асоян</a:t>
            </a:r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 Артур </a:t>
            </a:r>
            <a:r>
              <a:rPr lang="ru-RU" sz="2800" err="1">
                <a:latin typeface="+mj-lt"/>
                <a:ea typeface="Helvetica Neue"/>
                <a:cs typeface="Helvetica Neue"/>
                <a:sym typeface="Helvetica Neue"/>
              </a:rPr>
              <a:t>Рафикович</a:t>
            </a:r>
            <a:br>
              <a:rPr lang="ru-RU" sz="2400">
                <a:latin typeface="+mj-lt"/>
                <a:ea typeface="Helvetica Neue"/>
                <a:cs typeface="Helvetica Neue"/>
              </a:rPr>
            </a:br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доктор технических наук, профессор</a:t>
            </a:r>
            <a:endParaRPr lang="ru-RU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378027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316955" y="2410838"/>
            <a:ext cx="5779046" cy="28677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C1C150-DEA1-4853-BBFD-739E6B476FA8}"/>
              </a:ext>
            </a:extLst>
          </p:cNvPr>
          <p:cNvSpPr txBox="1">
            <a:spLocks/>
          </p:cNvSpPr>
          <p:nvPr/>
        </p:nvSpPr>
        <p:spPr>
          <a:xfrm>
            <a:off x="0" y="7074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ТРАНСПОРТА </a:t>
            </a:r>
            <a:endParaRPr lang="ru-RU" sz="32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468627" y="3062503"/>
            <a:ext cx="547570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/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Департамент готовит специалистов в области конструирования и эксплуатации автотранспортных средств и транспортно-технологических машин различного назначения.</a:t>
            </a:r>
            <a:endParaRPr lang="ru-RU" sz="2000">
              <a:solidFill>
                <a:srgbClr val="1E4E79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34753F3-EF0C-4A95-942A-3C56FD405824}"/>
              </a:ext>
            </a:extLst>
          </p:cNvPr>
          <p:cNvSpPr/>
          <p:nvPr/>
        </p:nvSpPr>
        <p:spPr>
          <a:xfrm>
            <a:off x="11257376" y="53482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DE39FC-3AC2-ADF4-5882-D38C6FF1A7CA}"/>
              </a:ext>
            </a:extLst>
          </p:cNvPr>
          <p:cNvSpPr txBox="1"/>
          <p:nvPr/>
        </p:nvSpPr>
        <p:spPr>
          <a:xfrm>
            <a:off x="6350253" y="2600837"/>
            <a:ext cx="530544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14, 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3;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- 9;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- 15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8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110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3755715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-1" y="362562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-1" y="70743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ТРАНСПОРТА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577049" y="1286772"/>
            <a:ext cx="10877792" cy="413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solidFill>
                  <a:schemeClr val="tx1"/>
                </a:solidFill>
                <a:ea typeface="Times New Roman" panose="02020603050405020304" pitchFamily="18" charset="0"/>
                <a:cs typeface="Arabic Typesetting" panose="020B0604020202020204" pitchFamily="66" charset="-78"/>
                <a:sym typeface="Helvetica Neue"/>
              </a:rPr>
              <a:t>23.03.03 Эксплуатация транспортно-технологических машин и комплексов (бакалавриат)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623929" y="1784496"/>
            <a:ext cx="6573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498195" y="2517089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432154" y="26162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" y="2726107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773605" y="4359440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376773" y="4359440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533752" y="4977113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5993090" y="5770979"/>
            <a:ext cx="20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      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140981" y="4977112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197008" y="5770978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313887" y="4368099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16302FC1-A152-4DA3-B143-B7F9EE708E13}"/>
              </a:ext>
            </a:extLst>
          </p:cNvPr>
          <p:cNvSpPr/>
          <p:nvPr/>
        </p:nvSpPr>
        <p:spPr>
          <a:xfrm>
            <a:off x="11257376" y="53482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351953" y="2507931"/>
            <a:ext cx="3923869" cy="1310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 panose="020B0502040204020203" pitchFamily="34" charset="0"/>
              </a:rPr>
              <a:t>200 000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275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 60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20</a:t>
            </a:r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45409" y="3602618"/>
            <a:ext cx="376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77028-AF76-109B-E4CB-1328330DF49C}"/>
              </a:ext>
            </a:extLst>
          </p:cNvPr>
          <p:cNvSpPr txBox="1"/>
          <p:nvPr/>
        </p:nvSpPr>
        <p:spPr>
          <a:xfrm>
            <a:off x="1275907" y="1904999"/>
            <a:ext cx="86743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99685" y="3867835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</a:t>
            </a:r>
            <a:r>
              <a:rPr lang="en-US"/>
              <a:t>02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92CFF-ECC9-4282-3D96-67EBA9B6EC4C}"/>
              </a:ext>
            </a:extLst>
          </p:cNvPr>
          <p:cNvSpPr txBox="1"/>
          <p:nvPr/>
        </p:nvSpPr>
        <p:spPr>
          <a:xfrm>
            <a:off x="3184690" y="1858077"/>
            <a:ext cx="56645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Times New Roman"/>
                <a:cs typeface="Times New Roman"/>
              </a:rPr>
              <a:t>Профиль: Эксплуатация автомобилей и электромобилей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0960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-1" y="362562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-1" y="70743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ТРАНСПОРТА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577049" y="1286772"/>
            <a:ext cx="10877792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23.04.03 Эксплуатация транспортно-технологических машин и комплексов </a:t>
            </a:r>
            <a:r>
              <a:rPr lang="ru-RU">
                <a:ea typeface="Times New Roman" panose="02020603050405020304" pitchFamily="18" charset="0"/>
                <a:cs typeface="Calibri"/>
                <a:sym typeface="Helvetica Neue"/>
              </a:rPr>
              <a:t>(магистратура)</a:t>
            </a: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 </a:t>
            </a:r>
            <a:endParaRPr lang="ru-RU">
              <a:ea typeface="Times New Roman" panose="02020603050405020304" pitchFamily="18" charset="0"/>
              <a:cs typeface="Arabic Typesetting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623929" y="1784496"/>
            <a:ext cx="6573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498195" y="2517089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" y="2726107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773605" y="4359440"/>
            <a:ext cx="248602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ru-RU" sz="2400">
              <a:cs typeface="Arabic Typesetting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376773" y="4359440"/>
            <a:ext cx="314234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ru-RU" sz="2400">
              <a:cs typeface="Arabic Typesetting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533752" y="4977113"/>
            <a:ext cx="107881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ru-RU" sz="2400" b="1">
              <a:solidFill>
                <a:srgbClr val="005C25"/>
              </a:solidFill>
              <a:cs typeface="Arabic Typesetting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6302FC1-A152-4DA3-B143-B7F9EE708E13}"/>
              </a:ext>
            </a:extLst>
          </p:cNvPr>
          <p:cNvSpPr/>
          <p:nvPr/>
        </p:nvSpPr>
        <p:spPr>
          <a:xfrm>
            <a:off x="11257376" y="53482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449418" y="2826908"/>
            <a:ext cx="3923869" cy="1310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30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0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0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45409" y="3602618"/>
            <a:ext cx="3766953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latin typeface="Calibri"/>
              <a:cs typeface="Calibri"/>
            </a:endParaRPr>
          </a:p>
          <a:p>
            <a:pPr algn="ctr"/>
            <a:r>
              <a:rPr lang="ru-RU" b="1">
                <a:latin typeface="Calibri"/>
                <a:cs typeface="Calibri"/>
              </a:rPr>
              <a:t>Вступительное испытание</a:t>
            </a:r>
          </a:p>
          <a:p>
            <a:pPr indent="-285750" algn="ctr">
              <a:buFont typeface="Arial" panose="020B0604020202020204" pitchFamily="34" charset="0"/>
              <a:buChar char="•"/>
            </a:pPr>
            <a:endParaRPr lang="ru-RU" b="1">
              <a:latin typeface="Calibri"/>
              <a:cs typeface="Calibri"/>
            </a:endParaRPr>
          </a:p>
          <a:p>
            <a:pPr algn="ctr"/>
            <a:r>
              <a:rPr lang="ru-RU" b="1">
                <a:latin typeface="Calibri"/>
                <a:cs typeface="Calibri"/>
              </a:rPr>
              <a:t>Междисциплинарный экзамен</a:t>
            </a:r>
          </a:p>
          <a:p>
            <a:pPr algn="ctr"/>
            <a:r>
              <a:rPr lang="ru-RU" b="1">
                <a:latin typeface="Calibri"/>
                <a:cs typeface="Calibri"/>
              </a:rPr>
              <a:t>(компьютерный тест)</a:t>
            </a:r>
          </a:p>
          <a:p>
            <a:endParaRPr lang="ru-RU">
              <a:cs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3593" y="3952158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89002-E2FB-3E6F-49AF-C98EA81F520B}"/>
              </a:ext>
            </a:extLst>
          </p:cNvPr>
          <p:cNvSpPr txBox="1"/>
          <p:nvPr/>
        </p:nvSpPr>
        <p:spPr>
          <a:xfrm>
            <a:off x="2052748" y="1788928"/>
            <a:ext cx="94682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Профиль: Эксплуатация и техническая экспертиза автотранспортных средств</a:t>
            </a:r>
            <a:endParaRPr lang="ru-RU">
              <a:cs typeface="Calibri"/>
            </a:endParaRPr>
          </a:p>
        </p:txBody>
      </p:sp>
      <p:sp>
        <p:nvSpPr>
          <p:cNvPr id="9" name="Прямоугольник: скругленные углы 12">
            <a:extLst>
              <a:ext uri="{FF2B5EF4-FFF2-40B4-BE49-F238E27FC236}">
                <a16:creationId xmlns:a16="http://schemas.microsoft.com/office/drawing/2014/main" id="{369F0B25-3E70-E7D5-9A87-FA7B1D3AFB73}"/>
              </a:ext>
            </a:extLst>
          </p:cNvPr>
          <p:cNvSpPr/>
          <p:nvPr/>
        </p:nvSpPr>
        <p:spPr>
          <a:xfrm>
            <a:off x="6014980" y="4628561"/>
            <a:ext cx="5004953" cy="15210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Очная и заочная формы обучения</a:t>
            </a: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Количество бюджетных мест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12</a:t>
            </a:r>
            <a:endParaRPr lang="ru-RU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96483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0" y="1047107"/>
            <a:ext cx="9702800" cy="23240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1443664"/>
            <a:ext cx="8420100" cy="1325563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79C1"/>
                </a:solidFill>
              </a:rPr>
              <a:t>КАФЕДРА НАНОТЕХНОЛОГИЙ И МИКРОСИСТЕМНОЙ ТЕХНИКИ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39875" y="3767762"/>
            <a:ext cx="4997450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Заведующий базовой кафедрой</a:t>
            </a:r>
          </a:p>
          <a:p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Попов Сергей Викторович</a:t>
            </a:r>
            <a:endParaRPr lang="ru-RU" sz="2800">
              <a:latin typeface="+mj-lt"/>
              <a:ea typeface="Helvetica Neue"/>
              <a:cs typeface="Helvetica Neue"/>
            </a:endParaRPr>
          </a:p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доктор технических наук</a:t>
            </a:r>
            <a:endParaRPr lang="ru-RU" sz="2400">
              <a:latin typeface="+mj-lt"/>
              <a:ea typeface="Helvetica Neue"/>
              <a:cs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01556-054A-430D-964B-B2CBE13E1E7E}"/>
              </a:ext>
            </a:extLst>
          </p:cNvPr>
          <p:cNvSpPr txBox="1"/>
          <p:nvPr/>
        </p:nvSpPr>
        <p:spPr>
          <a:xfrm>
            <a:off x="511175" y="2932386"/>
            <a:ext cx="630555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2400" b="1">
                <a:solidFill>
                  <a:srgbClr val="1F2C60"/>
                </a:solidFill>
                <a:latin typeface="+mj-lt"/>
                <a:ea typeface="Helvetica Neue"/>
                <a:cs typeface="Times New Roman" panose="02020603050405020304" pitchFamily="18" charset="0"/>
                <a:sym typeface="Helvetica Neue"/>
              </a:rPr>
              <a:t>(на базе АО «Швабе» Госкорпорации «</a:t>
            </a:r>
            <a:r>
              <a:rPr lang="ru-RU" sz="2400" b="1" err="1">
                <a:solidFill>
                  <a:srgbClr val="1F2C60"/>
                </a:solidFill>
                <a:latin typeface="+mj-lt"/>
                <a:ea typeface="Helvetica Neue"/>
                <a:cs typeface="Times New Roman" panose="02020603050405020304" pitchFamily="18" charset="0"/>
                <a:sym typeface="Helvetica Neue"/>
              </a:rPr>
              <a:t>Ростех</a:t>
            </a:r>
            <a:r>
              <a:rPr lang="ru-RU" sz="2400" b="1">
                <a:solidFill>
                  <a:srgbClr val="1F2C60"/>
                </a:solidFill>
                <a:latin typeface="+mj-lt"/>
                <a:ea typeface="Helvetica Neue"/>
                <a:cs typeface="Times New Roman" panose="02020603050405020304" pitchFamily="18" charset="0"/>
                <a:sym typeface="Helvetica Neue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95138226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402256" y="2433723"/>
            <a:ext cx="5228519" cy="30795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48212" y="411584"/>
            <a:ext cx="11454842" cy="105877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645640" y="2850131"/>
            <a:ext cx="4741749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Кафедра готовит специалистов в области технологий создания новых материалов, проектирования, диагностики и испытаний приборов и устройств </a:t>
            </a:r>
            <a:r>
              <a:rPr lang="ru-RU" sz="2000" err="1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фотоники</a:t>
            </a: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, оптоэлектроники и микросистемной техники.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23141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КАФЕДРА НАНОТЕХНОЛОГИЙ И МИКРОСИСТЕМНОЙ ТЕХНИКИ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Calibri Light"/>
                <a:ea typeface="Roboto"/>
                <a:cs typeface="Roboto"/>
                <a:sym typeface="Helvetica Neue"/>
              </a:rPr>
              <a:t>(на базе АО «Швабе» Госкорпорации «</a:t>
            </a:r>
            <a:r>
              <a:rPr lang="ru-RU" sz="2800" err="1">
                <a:solidFill>
                  <a:schemeClr val="bg1"/>
                </a:solidFill>
                <a:latin typeface="Calibri Light"/>
                <a:ea typeface="Roboto"/>
                <a:cs typeface="Roboto"/>
                <a:sym typeface="Helvetica Neue"/>
              </a:rPr>
              <a:t>Ростех</a:t>
            </a:r>
            <a:r>
              <a:rPr lang="ru-RU" sz="2800">
                <a:solidFill>
                  <a:schemeClr val="bg1"/>
                </a:solidFill>
                <a:latin typeface="Calibri Light"/>
                <a:ea typeface="Roboto"/>
                <a:cs typeface="Roboto"/>
                <a:sym typeface="Helvetica Neue"/>
              </a:rPr>
              <a:t>»)</a:t>
            </a:r>
            <a:endParaRPr lang="ru-RU" sz="2800">
              <a:solidFill>
                <a:schemeClr val="bg1"/>
              </a:solidFill>
              <a:latin typeface="Calibri Light"/>
              <a:ea typeface="Roboto"/>
              <a:cs typeface="Roboto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540798-5C9C-4D9E-9EB3-AC4ED12FBB0A}"/>
              </a:ext>
            </a:extLst>
          </p:cNvPr>
          <p:cNvSpPr/>
          <p:nvPr/>
        </p:nvSpPr>
        <p:spPr>
          <a:xfrm>
            <a:off x="11257376" y="695500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FB4D2-3E1D-5C60-D4C8-B35C4EAC1145}"/>
              </a:ext>
            </a:extLst>
          </p:cNvPr>
          <p:cNvSpPr txBox="1"/>
          <p:nvPr/>
        </p:nvSpPr>
        <p:spPr>
          <a:xfrm>
            <a:off x="6056225" y="2277379"/>
            <a:ext cx="545895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4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18, 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4;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- 10;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5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130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96277549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10987" y="225889"/>
            <a:ext cx="11454842" cy="103301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021" y="224176"/>
            <a:ext cx="11345779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solidFill>
                  <a:schemeClr val="bg1"/>
                </a:solidFill>
              </a:rPr>
              <a:t> </a:t>
            </a:r>
            <a:r>
              <a:rPr lang="ru-RU" sz="3200">
                <a:solidFill>
                  <a:schemeClr val="bg1"/>
                </a:solidFill>
              </a:rPr>
              <a:t>КАФЕДРА НАНОТЕХНОЛОГИЙ И МИКРОСИСТЕМНОЙ ТЕХНИКИ</a:t>
            </a:r>
            <a:endParaRPr lang="ru-RU" sz="3200">
              <a:solidFill>
                <a:schemeClr val="bg1"/>
              </a:solidFill>
              <a:cs typeface="Calibri Light"/>
            </a:endParaRPr>
          </a:p>
          <a:p>
            <a:pPr algn="ctr"/>
            <a:r>
              <a:rPr lang="ru-RU" sz="28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(на базе АО «Швабе» Госкорпорации «</a:t>
            </a:r>
            <a:r>
              <a:rPr lang="ru-RU" sz="2800" err="1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Ростех</a:t>
            </a:r>
            <a:r>
              <a:rPr lang="ru-RU" sz="28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»)</a:t>
            </a:r>
          </a:p>
          <a:p>
            <a:pPr algn="ctr"/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48653" y="1429894"/>
            <a:ext cx="11694693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latin typeface="Calibri"/>
                <a:ea typeface="Roboto"/>
                <a:cs typeface="Roboto"/>
                <a:sym typeface="Helvetica Neue"/>
              </a:rPr>
              <a:t>28.03.02 </a:t>
            </a:r>
            <a:r>
              <a:rPr lang="ru-RU" err="1">
                <a:latin typeface="Calibri"/>
                <a:ea typeface="Roboto"/>
                <a:cs typeface="Roboto"/>
                <a:sym typeface="Helvetica Neue"/>
              </a:rPr>
              <a:t>Наноинженерия</a:t>
            </a:r>
            <a:r>
              <a:rPr lang="ru-RU">
                <a:latin typeface="Calibri"/>
                <a:ea typeface="Roboto"/>
                <a:cs typeface="Roboto"/>
                <a:sym typeface="Helvetica Neue"/>
              </a:rPr>
              <a:t> (бакалавриат)</a:t>
            </a:r>
            <a:endParaRPr lang="ru-RU">
              <a:latin typeface="Calibri"/>
              <a:ea typeface="Roboto"/>
              <a:cs typeface="Roboto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>
            <a:cxnSpLocks/>
          </p:cNvCxnSpPr>
          <p:nvPr/>
        </p:nvCxnSpPr>
        <p:spPr>
          <a:xfrm flipV="1">
            <a:off x="3968620" y="1881903"/>
            <a:ext cx="4191311" cy="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350405" y="2659246"/>
            <a:ext cx="4796916" cy="3570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350405" y="31324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" y="2879684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773606" y="4451402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509965" y="4451153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527749" y="514970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5993092" y="5857140"/>
            <a:ext cx="20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      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097171" y="514970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097171" y="5857140"/>
            <a:ext cx="12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391145" y="4376635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84005156-EA3C-4E57-A551-616D962FA44E}"/>
              </a:ext>
            </a:extLst>
          </p:cNvPr>
          <p:cNvSpPr/>
          <p:nvPr/>
        </p:nvSpPr>
        <p:spPr>
          <a:xfrm>
            <a:off x="11257375" y="653363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429210" y="2708462"/>
            <a:ext cx="3923869" cy="1310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50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310 000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20</a:t>
            </a:r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218861" y="3816182"/>
            <a:ext cx="376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8546" y="1954375"/>
            <a:ext cx="65927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/>
                <a:ea typeface="Roboto"/>
                <a:cs typeface="Roboto"/>
              </a:rPr>
              <a:t>Профиль</a:t>
            </a:r>
            <a:r>
              <a:rPr lang="en-US">
                <a:solidFill>
                  <a:srgbClr val="000000"/>
                </a:solidFill>
                <a:latin typeface="Calibri"/>
                <a:ea typeface="Roboto"/>
                <a:cs typeface="Roboto"/>
              </a:rPr>
              <a:t>: </a:t>
            </a:r>
            <a:r>
              <a:rPr lang="ru-RU">
                <a:solidFill>
                  <a:srgbClr val="000000"/>
                </a:solidFill>
                <a:latin typeface="Calibri"/>
                <a:ea typeface="Roboto"/>
                <a:cs typeface="Roboto"/>
              </a:rPr>
              <a:t>Нанотехнологии и наноматериалы в приборостроении</a:t>
            </a:r>
            <a:endParaRPr lang="ru-RU">
              <a:ea typeface="Roboto"/>
              <a:cs typeface="Roboto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471" y="399660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233</a:t>
            </a:r>
          </a:p>
        </p:txBody>
      </p:sp>
    </p:spTree>
    <p:extLst>
      <p:ext uri="{BB962C8B-B14F-4D97-AF65-F5344CB8AC3E}">
        <p14:creationId xmlns:p14="http://schemas.microsoft.com/office/powerpoint/2010/main" val="6153048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10987" y="225889"/>
            <a:ext cx="11454842" cy="103301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021" y="224176"/>
            <a:ext cx="11345779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solidFill>
                  <a:schemeClr val="bg1"/>
                </a:solidFill>
              </a:rPr>
              <a:t> </a:t>
            </a:r>
            <a:r>
              <a:rPr lang="ru-RU" sz="3200">
                <a:solidFill>
                  <a:schemeClr val="bg1"/>
                </a:solidFill>
              </a:rPr>
              <a:t>КАФЕДРА НАНОТЕХНОЛОГИЙ И МИКРОСИСТЕМНОЙ ТЕХНИКИ</a:t>
            </a:r>
            <a:endParaRPr lang="ru-RU" sz="3200">
              <a:solidFill>
                <a:schemeClr val="bg1"/>
              </a:solidFill>
              <a:cs typeface="Calibri Light"/>
            </a:endParaRPr>
          </a:p>
          <a:p>
            <a:pPr algn="ctr"/>
            <a:r>
              <a:rPr lang="ru-RU" sz="28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(на базе АО «Швабе» Госкорпорации «</a:t>
            </a:r>
            <a:r>
              <a:rPr lang="ru-RU" sz="2800" err="1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Ростех</a:t>
            </a:r>
            <a:r>
              <a:rPr lang="ru-RU" sz="28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»)</a:t>
            </a:r>
          </a:p>
          <a:p>
            <a:pPr algn="ctr"/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48653" y="1429894"/>
            <a:ext cx="11694693" cy="4139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>
                <a:latin typeface="Calibri"/>
                <a:ea typeface="Roboto"/>
                <a:cs typeface="Calibri"/>
                <a:sym typeface="Helvetica Neue"/>
              </a:rPr>
              <a:t>28.04.01</a:t>
            </a:r>
            <a:r>
              <a:rPr lang="ru-RU">
                <a:latin typeface="Calibri"/>
                <a:ea typeface="Roboto"/>
                <a:cs typeface="Roboto"/>
                <a:sym typeface="Helvetica Neue"/>
              </a:rPr>
              <a:t> Нанотехнологии и микросистемная техника</a:t>
            </a:r>
            <a:r>
              <a:rPr lang="ru-RU" sz="2000">
                <a:latin typeface="Calibri"/>
                <a:ea typeface="Roboto"/>
                <a:cs typeface="Roboto"/>
                <a:sym typeface="Helvetica Neue"/>
              </a:rPr>
              <a:t> </a:t>
            </a:r>
            <a:r>
              <a:rPr lang="ru-RU">
                <a:latin typeface="Calibri"/>
                <a:ea typeface="Roboto"/>
                <a:cs typeface="Calibri"/>
                <a:sym typeface="Helvetica Neue"/>
              </a:rPr>
              <a:t>( магистратура )</a:t>
            </a:r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>
            <a:cxnSpLocks/>
          </p:cNvCxnSpPr>
          <p:nvPr/>
        </p:nvCxnSpPr>
        <p:spPr>
          <a:xfrm flipV="1">
            <a:off x="3968620" y="1881903"/>
            <a:ext cx="4191311" cy="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350405" y="2659246"/>
            <a:ext cx="4796916" cy="3570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" y="2879684"/>
            <a:ext cx="1112104" cy="11121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509965" y="4451153"/>
            <a:ext cx="314234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ru-RU" sz="2400">
              <a:cs typeface="Arabic Typesetting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005156-EA3C-4E57-A551-616D962FA44E}"/>
              </a:ext>
            </a:extLst>
          </p:cNvPr>
          <p:cNvSpPr/>
          <p:nvPr/>
        </p:nvSpPr>
        <p:spPr>
          <a:xfrm>
            <a:off x="11257375" y="653363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526675" y="3160346"/>
            <a:ext cx="3923869" cy="1310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0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301 500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218861" y="3816182"/>
            <a:ext cx="3766953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</a:t>
            </a:r>
            <a:r>
              <a:rPr lang="ru-RU" b="1">
                <a:latin typeface="Calibri"/>
                <a:cs typeface="Calibri"/>
              </a:rPr>
              <a:t> испытание</a:t>
            </a:r>
            <a:endParaRPr lang="ru-RU" sz="1800" b="1"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ctr"/>
            <a:endParaRPr lang="ru-RU" sz="1800" b="1"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ctr"/>
            <a:r>
              <a:rPr lang="ru-RU" b="1">
                <a:latin typeface="Calibri"/>
                <a:cs typeface="Calibri"/>
              </a:rPr>
              <a:t>Междисциплинарный экзамен</a:t>
            </a:r>
          </a:p>
          <a:p>
            <a:pPr algn="ctr"/>
            <a:r>
              <a:rPr lang="ru-RU" b="1">
                <a:latin typeface="Calibri"/>
                <a:cs typeface="Calibri"/>
              </a:rPr>
              <a:t>(компьютерный тест)</a:t>
            </a:r>
          </a:p>
          <a:p>
            <a:pPr algn="ctr"/>
            <a:endParaRPr lang="ru-RU" b="1">
              <a:latin typeface="Calibri"/>
              <a:cs typeface="Calibri"/>
            </a:endParaRPr>
          </a:p>
          <a:p>
            <a:pPr algn="ctr"/>
            <a:endParaRPr lang="ru-RU" b="1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27749" y="4007303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8546" y="1954375"/>
            <a:ext cx="646183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Профиль: Инженерно-физические технологии в наноиндустрии</a:t>
            </a: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5DC44AE6-32C7-CE1C-3C35-3D8B59BD8C38}"/>
              </a:ext>
            </a:extLst>
          </p:cNvPr>
          <p:cNvSpPr/>
          <p:nvPr/>
        </p:nvSpPr>
        <p:spPr>
          <a:xfrm>
            <a:off x="6112446" y="5260347"/>
            <a:ext cx="4870588" cy="906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 12</a:t>
            </a:r>
          </a:p>
        </p:txBody>
      </p:sp>
    </p:spTree>
    <p:extLst>
      <p:ext uri="{BB962C8B-B14F-4D97-AF65-F5344CB8AC3E}">
        <p14:creationId xmlns:p14="http://schemas.microsoft.com/office/powerpoint/2010/main" val="234685241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157785" y="1265049"/>
            <a:ext cx="9563100" cy="2120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1662715"/>
            <a:ext cx="8712200" cy="1325563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079C1"/>
                </a:solidFill>
              </a:rPr>
              <a:t>КАФЕДРА МАШИНОСТРОИТЕЛЬНЫХ ТЕХНОЛОГИЙ</a:t>
            </a:r>
            <a:br>
              <a:rPr lang="ru-RU" b="1">
                <a:solidFill>
                  <a:srgbClr val="0079C1"/>
                </a:solidFill>
              </a:rPr>
            </a:br>
            <a:r>
              <a:rPr lang="ru-RU" sz="2700" b="1">
                <a:solidFill>
                  <a:srgbClr val="1F2C60"/>
                </a:solidFill>
                <a:ea typeface="Helvetica Neue"/>
                <a:cs typeface="Times New Roman" panose="02020603050405020304" pitchFamily="18" charset="0"/>
              </a:rPr>
              <a:t>(на базе ООО «Центральный ремонтно-механический завод»)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68450" y="3799063"/>
            <a:ext cx="49974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Заведующий кафедрой </a:t>
            </a:r>
          </a:p>
          <a:p>
            <a:r>
              <a:rPr lang="ru-RU" sz="2800" err="1">
                <a:latin typeface="+mj-lt"/>
                <a:ea typeface="Helvetica Neue"/>
                <a:cs typeface="Helvetica Neue"/>
                <a:sym typeface="Helvetica Neue"/>
              </a:rPr>
              <a:t>Вивчар</a:t>
            </a:r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 Антон Николаевич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кандидат географических наук</a:t>
            </a:r>
            <a:endParaRPr lang="ru-RU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436320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25400" y="1266481"/>
            <a:ext cx="8674100" cy="2120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30001"/>
            <a:ext cx="8013700" cy="1325563"/>
          </a:xfrm>
        </p:spPr>
        <p:txBody>
          <a:bodyPr/>
          <a:lstStyle/>
          <a:p>
            <a:r>
              <a:rPr lang="ru-RU" b="1">
                <a:solidFill>
                  <a:srgbClr val="0079C1"/>
                </a:solidFill>
              </a:rPr>
              <a:t>ДЕПАРТАМЕНТ МЕХАНИКИ И ПРОЦЕССОВ УПРАВЛЕНИЯ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68450" y="3799063"/>
            <a:ext cx="49974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Директор департамента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Разумный Юрий Николаевич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доктор технических наук, профессор</a:t>
            </a:r>
            <a:endParaRPr lang="ru-RU" sz="2400">
              <a:latin typeface="+mj-lt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2882498-777A-4C91-A614-E2336CA85DB6}"/>
              </a:ext>
            </a:extLst>
          </p:cNvPr>
          <p:cNvCxnSpPr/>
          <p:nvPr/>
        </p:nvCxnSpPr>
        <p:spPr>
          <a:xfrm>
            <a:off x="2654300" y="5884316"/>
            <a:ext cx="648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49899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596638" y="1886102"/>
            <a:ext cx="5473133" cy="38410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904512" y="2665963"/>
            <a:ext cx="4741749" cy="20536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Кафедра готовит специалистов в области автоматизированного проектирования и конструирования изделий машиностроительных производств, разработки и внедрения технологических процессов и оборудования.</a:t>
            </a:r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101907" y="118210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2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КАФЕДРА МАШИНОСТРОИТЕЛЬНЫХ ТЕХНОЛОГИЙ </a:t>
            </a:r>
          </a:p>
          <a:p>
            <a:pPr algn="ctr">
              <a:lnSpc>
                <a:spcPct val="110000"/>
              </a:lnSpc>
            </a:pPr>
            <a:r>
              <a:rPr lang="ru-RU" sz="3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(на базе ООО «Центральный ремонтно-механический завод»)</a:t>
            </a:r>
            <a:br>
              <a:rPr lang="ru-RU" sz="3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1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731BCD-7E47-704D-92DF-75F386B676C9}"/>
              </a:ext>
            </a:extLst>
          </p:cNvPr>
          <p:cNvSpPr/>
          <p:nvPr/>
        </p:nvSpPr>
        <p:spPr>
          <a:xfrm>
            <a:off x="3174" y="235528"/>
            <a:ext cx="11454842" cy="920914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CD833B1-3455-8545-A415-16ED07991746}"/>
              </a:ext>
            </a:extLst>
          </p:cNvPr>
          <p:cNvSpPr txBox="1">
            <a:spLocks/>
          </p:cNvSpPr>
          <p:nvPr/>
        </p:nvSpPr>
        <p:spPr>
          <a:xfrm>
            <a:off x="3174" y="108239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200"/>
            </a:br>
            <a:r>
              <a:rPr lang="ru-RU" sz="67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КАФЕДРА МАШИНОСТРОИТЕЛЬНЫХ ТЕХНОЛОГИЙ </a:t>
            </a:r>
            <a:endParaRPr lang="ru-RU" sz="67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ru-RU" sz="59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(на базе ООО «Центральный ремонтно-механический завод»)</a:t>
            </a:r>
            <a:br>
              <a:rPr lang="ru-RU" sz="5900">
                <a:latin typeface="Calibri Ligh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8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F83795-68E8-444C-AD62-67A2E64129A2}"/>
              </a:ext>
            </a:extLst>
          </p:cNvPr>
          <p:cNvSpPr/>
          <p:nvPr/>
        </p:nvSpPr>
        <p:spPr>
          <a:xfrm>
            <a:off x="11260551" y="522859"/>
            <a:ext cx="488104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E0EF8-BCD4-A315-6A0D-DC7AFEB3F478}"/>
              </a:ext>
            </a:extLst>
          </p:cNvPr>
          <p:cNvSpPr txBox="1"/>
          <p:nvPr/>
        </p:nvSpPr>
        <p:spPr>
          <a:xfrm>
            <a:off x="6377645" y="2126590"/>
            <a:ext cx="5412657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4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9, </a:t>
            </a:r>
          </a:p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1;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- 5;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- 12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5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120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21738952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118869"/>
            <a:ext cx="11353800" cy="1534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900"/>
            </a:br>
            <a:r>
              <a:rPr lang="ru-RU" sz="40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КАФЕДРА МАШИНОСТРОИТЕЛЬНЫХ ТЕХНОЛОГИЙ </a:t>
            </a:r>
            <a:endParaRPr lang="ru-RU" sz="40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ru-RU" sz="34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(на базе ООО «Центральный ремонтно-механический завод»)</a:t>
            </a:r>
            <a:br>
              <a:rPr lang="ru-RU" sz="4500">
                <a:latin typeface="Calibri Ligh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45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678342" y="1250217"/>
            <a:ext cx="10776500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latin typeface="Calibri"/>
                <a:ea typeface="Roboto"/>
                <a:cs typeface="Roboto"/>
                <a:sym typeface="Helvetica Neue"/>
              </a:rPr>
              <a:t>15.03.05 Конструкторско-технологическое обеспечение машиностроительных производств (бакалавриат)</a:t>
            </a:r>
            <a:endParaRPr lang="ru-RU">
              <a:latin typeface="Calibri"/>
              <a:ea typeface="Roboto"/>
              <a:cs typeface="Roboto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323484" y="2428925"/>
            <a:ext cx="5000849" cy="3873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432154" y="25967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" y="2726107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676900" y="4220601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604814" y="4226272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477212" y="480183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6411719" y="5844726"/>
            <a:ext cx="141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097170" y="480183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097171" y="5844726"/>
            <a:ext cx="12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433053" y="4369856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E9E25231-2991-48B6-A3D8-727C06500902}"/>
              </a:ext>
            </a:extLst>
          </p:cNvPr>
          <p:cNvSpPr/>
          <p:nvPr/>
        </p:nvSpPr>
        <p:spPr>
          <a:xfrm>
            <a:off x="11260551" y="52285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376962" y="2394587"/>
            <a:ext cx="4112182" cy="14092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200 000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27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5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 600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20</a:t>
            </a:r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521006" y="3527305"/>
            <a:ext cx="376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37323" y="1662506"/>
            <a:ext cx="941000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>
                <a:latin typeface="Calibri"/>
                <a:ea typeface="Roboto"/>
                <a:cs typeface="Roboto"/>
              </a:rPr>
              <a:t>Профиль</a:t>
            </a:r>
            <a:r>
              <a:rPr lang="en-US">
                <a:latin typeface="Calibri"/>
                <a:ea typeface="Roboto"/>
                <a:cs typeface="Roboto"/>
              </a:rPr>
              <a:t>: </a:t>
            </a:r>
            <a:r>
              <a:rPr lang="ru-RU">
                <a:latin typeface="Calibri"/>
                <a:ea typeface="Roboto"/>
                <a:cs typeface="Roboto"/>
              </a:rPr>
              <a:t>Системная инженерия машиностроительных производств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84324" y="380222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</a:t>
            </a:r>
            <a:r>
              <a:rPr lang="en-US"/>
              <a:t>07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5749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7074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БАЗОВАЯ КАФЕДРА МАШИНОСТРОИТЕЛЬНЫХ ТЕХНОЛОГИЙ</a:t>
            </a:r>
            <a:br>
              <a:rPr lang="ru-RU" sz="3200">
                <a:solidFill>
                  <a:schemeClr val="bg1"/>
                </a:solidFill>
              </a:rPr>
            </a:b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48653" y="1250217"/>
            <a:ext cx="11694693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15.04.05 Конструкторско-технологическое обеспечение машиностроительных производств </a:t>
            </a:r>
            <a:r>
              <a:rPr lang="ru-RU">
                <a:ea typeface="Times New Roman" panose="02020603050405020304" pitchFamily="18" charset="0"/>
                <a:cs typeface="Calibri"/>
                <a:sym typeface="Helvetica Neue"/>
              </a:rPr>
              <a:t>(магистратура)</a:t>
            </a:r>
            <a:endParaRPr lang="ru-RU">
              <a:ea typeface="Times New Roman" panose="02020603050405020304" pitchFamily="18" charset="0"/>
              <a:cs typeface="Arabic Typesetting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323484" y="2428925"/>
            <a:ext cx="5000849" cy="3873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1" y="2548898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676900" y="4220601"/>
            <a:ext cx="248602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ru-RU" sz="2400">
              <a:cs typeface="Arabic Typesetting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037744" y="4297156"/>
            <a:ext cx="314234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ru-RU" sz="2400">
              <a:cs typeface="Arabic Typesetting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9E25231-2991-48B6-A3D8-727C06500902}"/>
              </a:ext>
            </a:extLst>
          </p:cNvPr>
          <p:cNvSpPr/>
          <p:nvPr/>
        </p:nvSpPr>
        <p:spPr>
          <a:xfrm>
            <a:off x="11260551" y="52285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376962" y="2394587"/>
            <a:ext cx="4112182" cy="14092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300 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0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936215" y="3491863"/>
            <a:ext cx="3766953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</a:t>
            </a:r>
            <a:r>
              <a:rPr lang="ru-RU" b="1">
                <a:latin typeface="Calibri"/>
                <a:cs typeface="Calibri"/>
              </a:rPr>
              <a:t> испытание</a:t>
            </a:r>
            <a:endParaRPr lang="ru-RU" sz="1800" b="1"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ctr"/>
            <a:endParaRPr lang="ru-RU" sz="1800" b="1">
              <a:latin typeface="Calibri"/>
              <a:ea typeface="Times New Roman" panose="02020603050405020304" pitchFamily="18" charset="0"/>
              <a:cs typeface="Calibri"/>
            </a:endParaRPr>
          </a:p>
          <a:p>
            <a:pPr algn="ctr"/>
            <a:r>
              <a:rPr lang="ru-RU" b="1">
                <a:latin typeface="Calibri"/>
                <a:cs typeface="Calibri"/>
              </a:rPr>
              <a:t>Междисциплинарный экзамен</a:t>
            </a:r>
          </a:p>
          <a:p>
            <a:pPr algn="ctr"/>
            <a:r>
              <a:rPr lang="ru-RU" b="1">
                <a:latin typeface="Calibri"/>
                <a:cs typeface="Calibri"/>
              </a:rPr>
              <a:t>(компьютерный тест)</a:t>
            </a:r>
          </a:p>
          <a:p>
            <a:pPr algn="ctr"/>
            <a:endParaRPr lang="ru-RU" b="1">
              <a:latin typeface="Calibri"/>
              <a:cs typeface="Calibri"/>
            </a:endParaRPr>
          </a:p>
          <a:p>
            <a:pPr algn="ctr"/>
            <a:endParaRPr lang="ru-RU" b="1"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211" y="1640168"/>
            <a:ext cx="94100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/>
              <a:t>Профили</a:t>
            </a:r>
            <a:r>
              <a:rPr lang="en-US"/>
              <a:t>: </a:t>
            </a:r>
            <a:r>
              <a:rPr lang="en-US" err="1"/>
              <a:t>Проектирование</a:t>
            </a:r>
            <a:r>
              <a:rPr lang="en-US"/>
              <a:t> </a:t>
            </a:r>
            <a:r>
              <a:rPr lang="en-US" err="1"/>
              <a:t>энергетических</a:t>
            </a:r>
            <a:r>
              <a:rPr lang="en-US"/>
              <a:t> </a:t>
            </a:r>
            <a:r>
              <a:rPr lang="en-US" err="1"/>
              <a:t>установок</a:t>
            </a:r>
            <a:endParaRPr lang="en-US" err="1">
              <a:latin typeface="Calibri"/>
              <a:cs typeface="Times New Roman"/>
            </a:endParaRPr>
          </a:p>
          <a:p>
            <a:r>
              <a:rPr lang="en-US">
                <a:latin typeface="Calibri"/>
                <a:cs typeface="Times New Roman"/>
              </a:rPr>
              <a:t>                   </a:t>
            </a:r>
            <a:r>
              <a:rPr lang="en-US" err="1">
                <a:latin typeface="Calibri"/>
                <a:cs typeface="Times New Roman"/>
              </a:rPr>
              <a:t>Технологии</a:t>
            </a:r>
            <a:r>
              <a:rPr lang="en-US">
                <a:latin typeface="Calibri"/>
                <a:cs typeface="Times New Roman"/>
              </a:rPr>
              <a:t> </a:t>
            </a:r>
            <a:r>
              <a:rPr lang="en-US" err="1">
                <a:latin typeface="Calibri"/>
                <a:cs typeface="Times New Roman"/>
              </a:rPr>
              <a:t>машиностроения</a:t>
            </a:r>
            <a:r>
              <a:rPr lang="en-US">
                <a:latin typeface="Calibri"/>
                <a:cs typeface="Times New Roman"/>
              </a:rPr>
              <a:t> и </a:t>
            </a:r>
            <a:r>
              <a:rPr lang="en-US" err="1">
                <a:latin typeface="Calibri"/>
                <a:cs typeface="Times New Roman"/>
              </a:rPr>
              <a:t>автоматизации</a:t>
            </a:r>
            <a:r>
              <a:rPr lang="en-US">
                <a:latin typeface="Calibri"/>
                <a:cs typeface="Times New Roman"/>
              </a:rPr>
              <a:t> </a:t>
            </a:r>
            <a:r>
              <a:rPr lang="en-US" err="1">
                <a:latin typeface="Calibri"/>
                <a:cs typeface="Times New Roman"/>
              </a:rPr>
              <a:t>производства</a:t>
            </a:r>
            <a:r>
              <a:rPr lang="en-US">
                <a:latin typeface="Calibri"/>
                <a:cs typeface="Times New Roman"/>
              </a:rPr>
              <a:t>                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1031" y="3834985"/>
            <a:ext cx="165417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C33D75FE-0268-36B8-3D30-77B554844761}"/>
              </a:ext>
            </a:extLst>
          </p:cNvPr>
          <p:cNvSpPr/>
          <p:nvPr/>
        </p:nvSpPr>
        <p:spPr>
          <a:xfrm>
            <a:off x="6096000" y="4621045"/>
            <a:ext cx="4887034" cy="1546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Очная и очно-заочная формы обучения</a:t>
            </a: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 12</a:t>
            </a:r>
            <a:endParaRPr lang="ru-RU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D0D18F5-B293-2523-86A5-8C0FE7242ED2}"/>
              </a:ext>
            </a:extLst>
          </p:cNvPr>
          <p:cNvCxnSpPr>
            <a:cxnSpLocks/>
          </p:cNvCxnSpPr>
          <p:nvPr/>
        </p:nvCxnSpPr>
        <p:spPr>
          <a:xfrm>
            <a:off x="2554789" y="1640896"/>
            <a:ext cx="6357961" cy="15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09542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112914" y="1252463"/>
            <a:ext cx="9283700" cy="2120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50131"/>
            <a:ext cx="8331200" cy="1325563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079C1"/>
                </a:solidFill>
              </a:rPr>
              <a:t>КАФЕДРА ЭНЕРГЕТИЧЕСКОГО МАШИНОСТРОЕНИЯ</a:t>
            </a:r>
            <a:br>
              <a:rPr lang="en-US" b="1">
                <a:solidFill>
                  <a:srgbClr val="0079C1"/>
                </a:solidFill>
              </a:rPr>
            </a:br>
            <a:r>
              <a:rPr lang="ru-RU" sz="2700" b="1">
                <a:solidFill>
                  <a:srgbClr val="1F2C60"/>
                </a:solidFill>
                <a:ea typeface="Helvetica Neue"/>
                <a:cs typeface="Times New Roman" panose="02020603050405020304" pitchFamily="18" charset="0"/>
              </a:rPr>
              <a:t>(на базе ПАО «Мосэнерго»)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68450" y="3799063"/>
            <a:ext cx="49974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Заведующий кафедрой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800" err="1">
                <a:latin typeface="+mj-lt"/>
                <a:ea typeface="Helvetica Neue"/>
                <a:cs typeface="Helvetica Neue"/>
                <a:sym typeface="Helvetica Neue"/>
              </a:rPr>
              <a:t>Радин</a:t>
            </a:r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 Юрий Анатольевич</a:t>
            </a:r>
            <a:br>
              <a:rPr lang="ru-RU" sz="240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доктор технических наук, профессор</a:t>
            </a:r>
            <a:endParaRPr lang="ru-RU" sz="2400">
              <a:latin typeface="+mj-lt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2882498-777A-4C91-A614-E2336CA85DB6}"/>
              </a:ext>
            </a:extLst>
          </p:cNvPr>
          <p:cNvCxnSpPr/>
          <p:nvPr/>
        </p:nvCxnSpPr>
        <p:spPr>
          <a:xfrm>
            <a:off x="2654300" y="5884316"/>
            <a:ext cx="648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731078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164580" y="2353545"/>
            <a:ext cx="5130199" cy="26865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C1C150-DEA1-4853-BBFD-739E6B476FA8}"/>
              </a:ext>
            </a:extLst>
          </p:cNvPr>
          <p:cNvSpPr txBox="1">
            <a:spLocks/>
          </p:cNvSpPr>
          <p:nvPr/>
        </p:nvSpPr>
        <p:spPr>
          <a:xfrm>
            <a:off x="663920" y="707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600"/>
            </a:br>
            <a:r>
              <a:rPr lang="ru-RU" sz="41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КАФЕДРА ЭНЕРГЕТИЧЕСКОГО МАШИНОСТРОЕНИЯ </a:t>
            </a:r>
            <a:endParaRPr lang="ru-RU" sz="41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6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(на базе ПАО «Мосэнерго»)</a:t>
            </a:r>
            <a:br>
              <a:rPr lang="ru-RU" sz="3300">
                <a:latin typeface="Calibri Ligh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300">
              <a:solidFill>
                <a:schemeClr val="bg1"/>
              </a:solidFill>
              <a:latin typeface="Calibri Ligh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386160" y="2573442"/>
            <a:ext cx="4493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  <a:sym typeface="Helvetica Neue"/>
              </a:rPr>
              <a:t>Кафедра готовит специалистов в области проектирования и создания машиностроительных производств, монтажа и эксплуатации энергетических машин, разработки технологий использования возобновляемых источников энергии.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7222746-7129-4B14-BCA6-F804AFCFE823}"/>
              </a:ext>
            </a:extLst>
          </p:cNvPr>
          <p:cNvSpPr/>
          <p:nvPr/>
        </p:nvSpPr>
        <p:spPr>
          <a:xfrm>
            <a:off x="11260551" y="52285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ED5C0-BE2B-B469-FD63-7173683500DE}"/>
              </a:ext>
            </a:extLst>
          </p:cNvPr>
          <p:cNvSpPr txBox="1"/>
          <p:nvPr/>
        </p:nvSpPr>
        <p:spPr>
          <a:xfrm>
            <a:off x="6117820" y="1942500"/>
            <a:ext cx="5337022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4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17, 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2;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- 17;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5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120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85917317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7074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200"/>
            </a:br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БАЗОВАЯ КАФЕДРА ЭНЕРГЕТИЧЕСКОГО МАШИНОСТРОЕНИЯ</a:t>
            </a:r>
          </a:p>
          <a:p>
            <a:pPr algn="ctr"/>
            <a:r>
              <a:rPr lang="ru-RU" sz="30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(на базе ПАО «Мосэнерго»)</a:t>
            </a:r>
            <a:br>
              <a:rPr lang="ru-RU" sz="30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</a:br>
            <a:endParaRPr lang="ru-RU" sz="3000">
              <a:solidFill>
                <a:schemeClr val="bg1"/>
              </a:solidFill>
              <a:latin typeface="Calibri Light"/>
              <a:ea typeface="Roboto"/>
              <a:cs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49427" y="1305749"/>
            <a:ext cx="11694693" cy="413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 sz="2000">
                <a:ea typeface="Times New Roman" panose="02020603050405020304" pitchFamily="18" charset="0"/>
                <a:cs typeface="Arabic Typesetting" panose="020B0604020202020204" pitchFamily="66" charset="-78"/>
                <a:sym typeface="Helvetica Neue"/>
              </a:rPr>
              <a:t>13.03.03 Энергетическое машиностроение (</a:t>
            </a:r>
            <a:r>
              <a:rPr lang="ru-RU" sz="2000" err="1">
                <a:ea typeface="Times New Roman" panose="02020603050405020304" pitchFamily="18" charset="0"/>
                <a:cs typeface="Arabic Typesetting" panose="020B0604020202020204" pitchFamily="66" charset="-78"/>
                <a:sym typeface="Helvetica Neue"/>
              </a:rPr>
              <a:t>бакалавриат</a:t>
            </a:r>
            <a:r>
              <a:rPr lang="ru-RU" sz="2000">
                <a:ea typeface="Times New Roman" panose="02020603050405020304" pitchFamily="18" charset="0"/>
                <a:cs typeface="Arabic Typesetting" panose="020B0604020202020204" pitchFamily="66" charset="-78"/>
                <a:sym typeface="Helvetica Neue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286079" y="1395702"/>
            <a:ext cx="1077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endParaRPr lang="ru-RU" sz="2000">
              <a:cs typeface="Arabic Typesetting" panose="020B0604020202020204" pitchFamily="66" charset="-78"/>
              <a:sym typeface="Helvetica Neue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967789" y="1779693"/>
            <a:ext cx="622921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335422" y="2669745"/>
            <a:ext cx="5000849" cy="36989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335422" y="29200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" y="2881644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790540" y="4104926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511974" y="4460527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477213" y="508464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6431422" y="5896879"/>
            <a:ext cx="20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097171" y="508464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097171" y="5907051"/>
            <a:ext cx="127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511974" y="4195072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2F1799C7-7BB4-4870-B45D-DB3A80B80071}"/>
              </a:ext>
            </a:extLst>
          </p:cNvPr>
          <p:cNvSpPr/>
          <p:nvPr/>
        </p:nvSpPr>
        <p:spPr>
          <a:xfrm>
            <a:off x="11260551" y="52285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549475" y="2456064"/>
            <a:ext cx="3923869" cy="1310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 panose="020B0502040204020203" pitchFamily="34" charset="0"/>
              </a:rPr>
              <a:t>200 000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275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 6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20</a:t>
            </a:r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270193" y="3610290"/>
            <a:ext cx="37669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география 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84324" y="380222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</a:t>
            </a:r>
            <a:r>
              <a:rPr lang="en-US"/>
              <a:t>199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B328B-170F-749F-62DD-9FC07A3B41C7}"/>
              </a:ext>
            </a:extLst>
          </p:cNvPr>
          <p:cNvSpPr txBox="1"/>
          <p:nvPr/>
        </p:nvSpPr>
        <p:spPr>
          <a:xfrm>
            <a:off x="1781059" y="1826963"/>
            <a:ext cx="8611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Calibri"/>
                <a:cs typeface="Times New Roman"/>
              </a:rPr>
              <a:t>Профиль: Комбинированные энергетические установки и альтернативная энергетика</a:t>
            </a:r>
            <a:endParaRPr lang="ru-RU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117137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70743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200"/>
            </a:br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БАЗОВАЯ КАФЕДРА ЭНЕРГЕТИЧЕСКОГО МАШИНОСТРОЕНИЯ</a:t>
            </a:r>
          </a:p>
          <a:p>
            <a:pPr algn="ctr"/>
            <a:r>
              <a:rPr lang="ru-RU" sz="30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(на базе ПАО «Мосэнерго»)</a:t>
            </a:r>
            <a:br>
              <a:rPr lang="ru-RU" sz="30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</a:br>
            <a:endParaRPr lang="ru-RU" sz="3000">
              <a:solidFill>
                <a:schemeClr val="bg1"/>
              </a:solidFill>
              <a:latin typeface="Calibri Light"/>
              <a:ea typeface="Roboto"/>
              <a:cs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85162" y="1269026"/>
            <a:ext cx="11694693" cy="381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13.04.03 Энергетическое машиностроение ( магистратура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640285" y="2115002"/>
            <a:ext cx="1077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endParaRPr lang="ru-RU" sz="2000">
              <a:cs typeface="Arabic Typesetting" panose="020B0604020202020204" pitchFamily="66" charset="-78"/>
              <a:sym typeface="Helvetica Neue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830078" y="1761332"/>
            <a:ext cx="622921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335422" y="2669745"/>
            <a:ext cx="5000849" cy="36989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" y="2881644"/>
            <a:ext cx="1112104" cy="1112104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2F1799C7-7BB4-4870-B45D-DB3A80B80071}"/>
              </a:ext>
            </a:extLst>
          </p:cNvPr>
          <p:cNvSpPr/>
          <p:nvPr/>
        </p:nvSpPr>
        <p:spPr>
          <a:xfrm>
            <a:off x="11260551" y="52285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717602" y="3021805"/>
            <a:ext cx="3923869" cy="13109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30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0 0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270193" y="3610290"/>
            <a:ext cx="3766953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>
                <a:latin typeface="Calibri"/>
                <a:cs typeface="Calibri"/>
              </a:rPr>
              <a:t>Вступительное испытание</a:t>
            </a:r>
          </a:p>
          <a:p>
            <a:pPr algn="ctr"/>
            <a:endParaRPr lang="ru-RU" b="1">
              <a:latin typeface="Calibri"/>
              <a:cs typeface="Calibri"/>
            </a:endParaRPr>
          </a:p>
          <a:p>
            <a:pPr algn="ctr"/>
            <a:r>
              <a:rPr lang="ru-RU" b="1">
                <a:latin typeface="Calibri"/>
                <a:cs typeface="Calibri"/>
              </a:rPr>
              <a:t>Междисциплинарный экзамен</a:t>
            </a:r>
          </a:p>
          <a:p>
            <a:pPr algn="ctr"/>
            <a:r>
              <a:rPr lang="ru-RU" b="1">
                <a:latin typeface="Calibri"/>
                <a:cs typeface="Calibri"/>
              </a:rPr>
              <a:t>(компьютерный тест)</a:t>
            </a:r>
          </a:p>
          <a:p>
            <a:pPr algn="ctr"/>
            <a:endParaRPr lang="ru-RU" b="1">
              <a:latin typeface="Calibri"/>
              <a:cs typeface="Calibri"/>
            </a:endParaRPr>
          </a:p>
          <a:p>
            <a:pPr algn="ctr"/>
            <a:endParaRPr lang="ru-RU" b="1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73300" y="375993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766A0652-B021-F320-2697-E614C1503D9C}"/>
              </a:ext>
            </a:extLst>
          </p:cNvPr>
          <p:cNvSpPr/>
          <p:nvPr/>
        </p:nvSpPr>
        <p:spPr>
          <a:xfrm>
            <a:off x="6112445" y="4839468"/>
            <a:ext cx="5148106" cy="1327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Очная и заочная формы обучения</a:t>
            </a:r>
          </a:p>
          <a:p>
            <a:pPr algn="ctr"/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 12</a:t>
            </a:r>
            <a:endParaRPr lang="ru-RU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1DA65-9A80-1C88-3CF4-742428330689}"/>
              </a:ext>
            </a:extLst>
          </p:cNvPr>
          <p:cNvSpPr txBox="1"/>
          <p:nvPr/>
        </p:nvSpPr>
        <p:spPr>
          <a:xfrm>
            <a:off x="2864556" y="1899193"/>
            <a:ext cx="63405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Профиль: Эксплуатация оборудования энергетических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41895964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E317B3-C463-4D0C-8F6A-4456F2DAF32B}"/>
              </a:ext>
            </a:extLst>
          </p:cNvPr>
          <p:cNvSpPr/>
          <p:nvPr/>
        </p:nvSpPr>
        <p:spPr>
          <a:xfrm>
            <a:off x="0" y="1169014"/>
            <a:ext cx="9702800" cy="23240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9126-D985-474D-BA77-385F0F93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604168"/>
            <a:ext cx="8420100" cy="1325563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79C1"/>
                </a:solidFill>
              </a:rPr>
              <a:t>КАФЕДРА ИНОСТРАННЫХ ЯЗЫКОВ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182B-793B-40C2-ABBF-3DBCF857EF67}"/>
              </a:ext>
            </a:extLst>
          </p:cNvPr>
          <p:cNvSpPr txBox="1"/>
          <p:nvPr/>
        </p:nvSpPr>
        <p:spPr>
          <a:xfrm>
            <a:off x="1591009" y="4056493"/>
            <a:ext cx="6749382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Заведующая кафедрой</a:t>
            </a:r>
            <a:br>
              <a:rPr lang="ru-RU" sz="2400">
                <a:latin typeface="+mj-lt"/>
                <a:ea typeface="Helvetica Neue"/>
                <a:cs typeface="Helvetica Neue"/>
              </a:rPr>
            </a:br>
            <a:r>
              <a:rPr lang="ru-RU" sz="2800" err="1">
                <a:latin typeface="+mj-lt"/>
                <a:ea typeface="Helvetica Neue"/>
                <a:cs typeface="Helvetica Neue"/>
                <a:sym typeface="Helvetica Neue"/>
              </a:rPr>
              <a:t>Дмитриченкова</a:t>
            </a:r>
            <a:r>
              <a:rPr lang="ru-RU" sz="2800">
                <a:latin typeface="+mj-lt"/>
                <a:ea typeface="Helvetica Neue"/>
                <a:cs typeface="Helvetica Neue"/>
                <a:sym typeface="Helvetica Neue"/>
              </a:rPr>
              <a:t> Светлана Владимировна</a:t>
            </a:r>
            <a:br>
              <a:rPr lang="ru-RU" sz="2400">
                <a:latin typeface="+mj-lt"/>
                <a:ea typeface="Helvetica Neue"/>
                <a:cs typeface="Helvetica Neue"/>
              </a:rPr>
            </a:br>
            <a:r>
              <a:rPr lang="ru-RU" sz="2400">
                <a:latin typeface="+mj-lt"/>
                <a:ea typeface="Helvetica Neue"/>
                <a:cs typeface="Helvetica Neue"/>
                <a:sym typeface="Helvetica Neue"/>
              </a:rPr>
              <a:t>кандидат педагогических наук, доцент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2882498-777A-4C91-A614-E2336CA85DB6}"/>
              </a:ext>
            </a:extLst>
          </p:cNvPr>
          <p:cNvCxnSpPr/>
          <p:nvPr/>
        </p:nvCxnSpPr>
        <p:spPr>
          <a:xfrm>
            <a:off x="2654300" y="5884316"/>
            <a:ext cx="648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98146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348106"/>
            <a:ext cx="11454842" cy="105877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23141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КАФЕДРА ИНОСТРАННЫХ ЯЗЫКОВ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540798-5C9C-4D9E-9EB3-AC4ED12FBB0A}"/>
              </a:ext>
            </a:extLst>
          </p:cNvPr>
          <p:cNvSpPr/>
          <p:nvPr/>
        </p:nvSpPr>
        <p:spPr>
          <a:xfrm>
            <a:off x="11257376" y="695500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22600" y="1673669"/>
            <a:ext cx="6096000" cy="64633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ru-RU" altLang="ru-RU">
                <a:solidFill>
                  <a:srgbClr val="003399"/>
                </a:solidFill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КАФЕДРА ИНОСТРАННЫХ ЯЗЫКОВ ИНЖЕНЕРНОЙ АКАДЕМИИ ОСУЩЕСТВЛЯЕТ ПОДГОТОВКУ СТУДЕНТОВ:</a:t>
            </a:r>
            <a:endParaRPr lang="ru-RU">
              <a:latin typeface="Calibri"/>
              <a:cs typeface="Calibri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2342" y="4025899"/>
            <a:ext cx="4260516" cy="1890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+mj-lt"/>
              </a:rPr>
              <a:t>По основным программам обучения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73900" y="4025899"/>
            <a:ext cx="4744319" cy="1890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+mj-lt"/>
              </a:rPr>
              <a:t>По программе дополнительного профессионального образования: «Переводчик по инженерным направлениям и специальностям»</a:t>
            </a:r>
          </a:p>
        </p:txBody>
      </p:sp>
      <p:sp>
        <p:nvSpPr>
          <p:cNvPr id="17" name="Стрелка вниз 16"/>
          <p:cNvSpPr/>
          <p:nvPr/>
        </p:nvSpPr>
        <p:spPr>
          <a:xfrm rot="1916778">
            <a:off x="4842534" y="2720814"/>
            <a:ext cx="295857" cy="1214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793351">
            <a:off x="6915066" y="2736808"/>
            <a:ext cx="317667" cy="1185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59057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348106"/>
            <a:ext cx="11454842" cy="105877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0" y="23141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КАФЕДРА ИНОСТРАННЫХ ЯЗЫКОВ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540798-5C9C-4D9E-9EB3-AC4ED12FBB0A}"/>
              </a:ext>
            </a:extLst>
          </p:cNvPr>
          <p:cNvSpPr/>
          <p:nvPr/>
        </p:nvSpPr>
        <p:spPr>
          <a:xfrm>
            <a:off x="11257376" y="695500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3">
            <a:extLst>
              <a:ext uri="{FF2B5EF4-FFF2-40B4-BE49-F238E27FC236}">
                <a16:creationId xmlns:a16="http://schemas.microsoft.com/office/drawing/2014/main" id="{7FB4BA4A-3DE1-484E-858F-E6D0D1FF0DB6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4626396"/>
              </p:ext>
            </p:extLst>
          </p:nvPr>
        </p:nvGraphicFramePr>
        <p:xfrm>
          <a:off x="490191" y="1547797"/>
          <a:ext cx="4330253" cy="497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16">
            <a:extLst>
              <a:ext uri="{FF2B5EF4-FFF2-40B4-BE49-F238E27FC236}">
                <a16:creationId xmlns:a16="http://schemas.microsoft.com/office/drawing/2014/main" id="{4EAB71E0-C8B3-4B2B-978C-190DBF64806A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50223291"/>
              </p:ext>
            </p:extLst>
          </p:nvPr>
        </p:nvGraphicFramePr>
        <p:xfrm>
          <a:off x="6035242" y="1086040"/>
          <a:ext cx="5418822" cy="588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68792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3FC66F-BFE3-4FF5-80E2-005A237F45F0}"/>
              </a:ext>
            </a:extLst>
          </p:cNvPr>
          <p:cNvSpPr/>
          <p:nvPr/>
        </p:nvSpPr>
        <p:spPr>
          <a:xfrm>
            <a:off x="605740" y="1861280"/>
            <a:ext cx="5406216" cy="36773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10FD4-29A1-468D-B6D0-63FCA7423A2B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C1C150-DEA1-4853-BBFD-739E6B476FA8}"/>
              </a:ext>
            </a:extLst>
          </p:cNvPr>
          <p:cNvSpPr txBox="1">
            <a:spLocks/>
          </p:cNvSpPr>
          <p:nvPr/>
        </p:nvSpPr>
        <p:spPr>
          <a:xfrm>
            <a:off x="838200" y="707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chemeClr val="bg1"/>
                </a:solidFill>
              </a:rPr>
              <a:t>ДЕПАРТАМЕНТ МЕХАНИКИ И ПРОЦЕССОВ УПРАВЛЕНИЯ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5019F-919D-40D8-A058-4DA2BF967700}"/>
              </a:ext>
            </a:extLst>
          </p:cNvPr>
          <p:cNvSpPr txBox="1"/>
          <p:nvPr/>
        </p:nvSpPr>
        <p:spPr>
          <a:xfrm>
            <a:off x="602137" y="2311415"/>
            <a:ext cx="5407496" cy="2454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Департамент готовит специалистов в области информационных технологий, искусственного интеллекта и машинного обучения, методов обработки больших данных, робототехники и </a:t>
            </a:r>
            <a:r>
              <a:rPr lang="ru-RU" sz="2000" err="1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кибербезопасности</a:t>
            </a:r>
            <a:r>
              <a:rPr lang="ru-RU" sz="2000">
                <a:solidFill>
                  <a:srgbClr val="1E4E79"/>
                </a:solidFill>
                <a:latin typeface="+mj-lt"/>
                <a:ea typeface="Helvetica Neue"/>
                <a:cs typeface="Helvetica Neue"/>
              </a:rPr>
              <a:t> для аэрокосмической и других наукоемких отраслей промышленности.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Gotham Pro Ligh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AFEDCE7-C5E7-47C6-8068-32B4D4F11933}"/>
              </a:ext>
            </a:extLst>
          </p:cNvPr>
          <p:cNvSpPr/>
          <p:nvPr/>
        </p:nvSpPr>
        <p:spPr>
          <a:xfrm>
            <a:off x="11257376" y="53482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47498-4D98-A10A-4AC9-FF77FD9298BF}"/>
              </a:ext>
            </a:extLst>
          </p:cNvPr>
          <p:cNvSpPr txBox="1"/>
          <p:nvPr/>
        </p:nvSpPr>
        <p:spPr>
          <a:xfrm>
            <a:off x="6374811" y="2453470"/>
            <a:ext cx="5277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Количество преподавателей: 43, в том числе: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Докторов наук – 14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Кандидатов наук - 15</a:t>
            </a: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УВП - 14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>
                <a:solidFill>
                  <a:schemeClr val="accent1"/>
                </a:solidFill>
              </a:rPr>
              <a:t>Более 690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3820229424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FAB0B04-AB8B-49DE-BEBC-B55CE2340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38516"/>
              </p:ext>
            </p:extLst>
          </p:nvPr>
        </p:nvGraphicFramePr>
        <p:xfrm>
          <a:off x="-609600" y="457200"/>
          <a:ext cx="8610601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9C89D7BD-62D9-47D4-B132-171A6C84E99B}"/>
              </a:ext>
            </a:extLst>
          </p:cNvPr>
          <p:cNvSpPr/>
          <p:nvPr/>
        </p:nvSpPr>
        <p:spPr>
          <a:xfrm>
            <a:off x="7239000" y="457200"/>
            <a:ext cx="4648200" cy="594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Студенты, обучающиеся по программе «</a:t>
            </a:r>
            <a:r>
              <a:rPr kumimoji="0" lang="ru-RU" sz="1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DengXian" panose="02010600030101010101" pitchFamily="2" charset="-122"/>
                <a:cs typeface="+mn-cs"/>
              </a:rPr>
              <a:t>Переводчик по инженерным направлениям и специальностям»</a:t>
            </a:r>
            <a:r>
              <a:rPr kumimoji="0" lang="ru-RU" sz="1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: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имеют возможность проходить языковые стажировки в Австрии, Германии, Испании, США и Франции;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принимают участие в международных конференциях на иностранных языках;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выступают на профессиональных конкурсах и олимпиадах для инженеров на иностранных языках;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защищают диплом по основным направлениям обучения и специальностям на иностранных языках.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cs typeface="+mn-cs"/>
              </a:rPr>
              <a:t>50% студентов сдают международные сертификационные экзамены</a:t>
            </a:r>
          </a:p>
        </p:txBody>
      </p:sp>
      <p:sp>
        <p:nvSpPr>
          <p:cNvPr id="10" name="Прямоугольник: скругленные углы 4">
            <a:extLst>
              <a:ext uri="{FF2B5EF4-FFF2-40B4-BE49-F238E27FC236}">
                <a16:creationId xmlns:a16="http://schemas.microsoft.com/office/drawing/2014/main" id="{F7D5BF8A-C718-488A-AF91-5971BB5FD7B9}"/>
              </a:ext>
            </a:extLst>
          </p:cNvPr>
          <p:cNvSpPr/>
          <p:nvPr/>
        </p:nvSpPr>
        <p:spPr>
          <a:xfrm>
            <a:off x="304800" y="5029200"/>
            <a:ext cx="6629400" cy="15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Обучение по программе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</a:rPr>
              <a:t>«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DengXian" panose="02010600030101010101" pitchFamily="2" charset="-122"/>
                <a:cs typeface="+mn-cs"/>
              </a:rPr>
              <a:t>Переводчик по инженерным направлениям и специальностям»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органично инкорпорирована в учебный процесс и осуществляется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параллельно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с обучением по основным направлениям и специальностям в рамках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дневного расписания бакалавриата.</a:t>
            </a:r>
          </a:p>
        </p:txBody>
      </p:sp>
    </p:spTree>
    <p:extLst>
      <p:ext uri="{BB962C8B-B14F-4D97-AF65-F5344CB8AC3E}">
        <p14:creationId xmlns:p14="http://schemas.microsoft.com/office/powerpoint/2010/main" val="3373868020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23309F-8467-1C04-E1CC-5EFB27BAEF53}"/>
              </a:ext>
            </a:extLst>
          </p:cNvPr>
          <p:cNvSpPr/>
          <p:nvPr/>
        </p:nvSpPr>
        <p:spPr>
          <a:xfrm>
            <a:off x="0" y="348106"/>
            <a:ext cx="11454842" cy="1048200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" y="212724"/>
            <a:ext cx="1146545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ОТВЕТСТВЕННЫЙ СЕКРЕТАРЬ ПРИЕМНОЙ КОМИССИИ</a:t>
            </a:r>
            <a:endParaRPr lang="ru-RU" sz="32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058" y="3018281"/>
            <a:ext cx="7978395" cy="20441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>
                <a:latin typeface="Calibri"/>
                <a:ea typeface="Roboto"/>
                <a:cs typeface="Roboto"/>
              </a:rPr>
              <a:t>Паршин Роман Сергеевич </a:t>
            </a:r>
            <a:endParaRPr lang="ru-RU" sz="3200">
              <a:latin typeface="Calibri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>
                <a:ea typeface="Roboto"/>
                <a:cs typeface="Roboto"/>
              </a:rPr>
              <a:t>parshin-rs@rudn.ru</a:t>
            </a:r>
          </a:p>
          <a:p>
            <a:pPr marL="0" indent="0" algn="ctr">
              <a:buNone/>
            </a:pPr>
            <a:r>
              <a:rPr lang="ru-RU">
                <a:latin typeface="Calibri"/>
                <a:ea typeface="Roboto"/>
                <a:cs typeface="Roboto"/>
              </a:rPr>
              <a:t>+7 903-500-01-30</a:t>
            </a:r>
            <a:r>
              <a:rPr lang="ru-RU" sz="3200">
                <a:latin typeface="Roboto"/>
                <a:ea typeface="Roboto"/>
                <a:cs typeface="Roboto"/>
              </a:rPr>
              <a:t> </a:t>
            </a:r>
            <a:endParaRPr lang="ru-RU" sz="3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93FC-2DA1-4CDC-AFDB-04131AF170DD}" type="slidenum">
              <a:rPr lang="ru-RU" smtClean="0"/>
              <a:t>51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1E6E8-CED8-1941-90C1-CF8FB92DD32F}"/>
              </a:ext>
            </a:extLst>
          </p:cNvPr>
          <p:cNvSpPr txBox="1"/>
          <p:nvPr/>
        </p:nvSpPr>
        <p:spPr>
          <a:xfrm>
            <a:off x="1882164" y="4045074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ru-RU" sz="2800">
              <a:latin typeface="Calibri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FB9C25D-5DA5-4914-C820-560148DB18FB}"/>
              </a:ext>
            </a:extLst>
          </p:cNvPr>
          <p:cNvSpPr/>
          <p:nvPr/>
        </p:nvSpPr>
        <p:spPr>
          <a:xfrm>
            <a:off x="11257375" y="653363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человек, на открытом воздухе, неб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6BE0676-290D-6D2B-A1F3-A138AE5C1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215" y="1541119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54"/>
          <p:cNvSpPr txBox="1">
            <a:spLocks noGrp="1"/>
          </p:cNvSpPr>
          <p:nvPr>
            <p:ph type="title"/>
          </p:nvPr>
        </p:nvSpPr>
        <p:spPr>
          <a:xfrm>
            <a:off x="595025" y="1908312"/>
            <a:ext cx="5500975" cy="25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Helvetica Neue"/>
              <a:buNone/>
            </a:pPr>
            <a:r>
              <a:rPr lang="ru-RU" sz="4800" b="1">
                <a:solidFill>
                  <a:srgbClr val="0079C1"/>
                </a:solidFill>
                <a:sym typeface="Helvetica Neue"/>
              </a:rPr>
              <a:t>СОЗДАВАЙ </a:t>
            </a:r>
            <a:r>
              <a:rPr lang="ru-RU" sz="5400" b="1">
                <a:solidFill>
                  <a:srgbClr val="0079C1"/>
                </a:solidFill>
                <a:sym typeface="Helvetica Neue"/>
              </a:rPr>
              <a:t>БУДУЩЕЕ ВМЕСТЕ </a:t>
            </a:r>
            <a:r>
              <a:rPr lang="ru-RU" sz="4800" b="1">
                <a:solidFill>
                  <a:srgbClr val="0079C1"/>
                </a:solidFill>
                <a:sym typeface="Helvetica Neue"/>
              </a:rPr>
              <a:t>С НАМИ!</a:t>
            </a:r>
            <a:endParaRPr sz="4800" b="1">
              <a:solidFill>
                <a:srgbClr val="0079C1"/>
              </a:solidFill>
            </a:endParaRPr>
          </a:p>
        </p:txBody>
      </p:sp>
      <p:sp>
        <p:nvSpPr>
          <p:cNvPr id="966" name="Google Shape;966;p54"/>
          <p:cNvSpPr/>
          <p:nvPr/>
        </p:nvSpPr>
        <p:spPr>
          <a:xfrm>
            <a:off x="5518197" y="851516"/>
            <a:ext cx="6184806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7" name="Google Shape;967;p54" descr="Искусственный интеллект конту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503" y="2129307"/>
            <a:ext cx="3217333" cy="32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707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МЕХАНИКИ И ПРОЦЕССОВ УПРАВЛЕНИЯ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C5E2073-F321-4631-B079-691992D6A259}"/>
              </a:ext>
            </a:extLst>
          </p:cNvPr>
          <p:cNvSpPr/>
          <p:nvPr/>
        </p:nvSpPr>
        <p:spPr>
          <a:xfrm>
            <a:off x="11257376" y="53482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2325756" y="1259710"/>
            <a:ext cx="7169426" cy="4139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ea typeface="Times New Roman" panose="02020603050405020304" pitchFamily="18" charset="0"/>
                <a:cs typeface="Arabic Typesetting"/>
                <a:sym typeface="Helvetica Neue"/>
              </a:rPr>
              <a:t>01.03.02 </a:t>
            </a:r>
            <a:r>
              <a:rPr lang="ru-RU">
                <a:ea typeface="Times New Roman" panose="02020603050405020304" pitchFamily="18" charset="0"/>
                <a:cs typeface="Arabic Typesetting"/>
                <a:sym typeface="Helvetica Neue"/>
              </a:rPr>
              <a:t>Прикладная</a:t>
            </a:r>
            <a:r>
              <a:rPr lang="ru-RU" sz="2000">
                <a:ea typeface="Times New Roman" panose="02020603050405020304" pitchFamily="18" charset="0"/>
                <a:cs typeface="Arabic Typesetting"/>
                <a:sym typeface="Helvetica Neue"/>
              </a:rPr>
              <a:t> математика и информатика (бакалавриат)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764803" y="1805631"/>
            <a:ext cx="10882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ru-RU" sz="2000">
                <a:cs typeface="Arabic Typesetting" panose="020B0604020202020204" pitchFamily="66" charset="-78"/>
                <a:sym typeface="Helvetica Neue"/>
              </a:rPr>
              <a:t>Профиль: </a:t>
            </a:r>
            <a:r>
              <a:rPr lang="ru-RU"/>
              <a:t>Математические методы механики космического полета и анализа геоинформационных данных</a:t>
            </a:r>
            <a:endParaRPr lang="ru-RU" sz="2000">
              <a:cs typeface="Arabic Typesetting" panose="020B0604020202020204" pitchFamily="66" charset="-78"/>
              <a:sym typeface="Helvetica Neue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623929" y="1756954"/>
            <a:ext cx="6573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498195" y="2517089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432154" y="26162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" y="2726107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892270" y="4360791"/>
            <a:ext cx="2486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534033" y="4360791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595876" y="5312157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275890" y="5317471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415958" y="4166008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528154" y="2520069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>
                <a:solidFill>
                  <a:schemeClr val="tx1"/>
                </a:solidFill>
                <a:latin typeface="Calibri Light"/>
                <a:cs typeface="Calibri Light"/>
              </a:rPr>
              <a:t>2-й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232 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7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90530" y="3503952"/>
            <a:ext cx="376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84324" y="3802224"/>
            <a:ext cx="278794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ru-RU"/>
              <a:t>Проходной балл 2023: 246</a:t>
            </a:r>
          </a:p>
        </p:txBody>
      </p:sp>
    </p:spTree>
    <p:extLst>
      <p:ext uri="{BB962C8B-B14F-4D97-AF65-F5344CB8AC3E}">
        <p14:creationId xmlns:p14="http://schemas.microsoft.com/office/powerpoint/2010/main" val="38618656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348106"/>
            <a:ext cx="11454842" cy="770839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4011" y="70743"/>
            <a:ext cx="114620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  <a:latin typeface="Calibri Light"/>
                <a:ea typeface="Roboto"/>
                <a:cs typeface="Roboto"/>
              </a:rPr>
              <a:t>ДЕПАРТАМЕНТ МЕХАНИКИ И ПРОЦЕССОВ УПРАВЛЕНИЯ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524683" y="1271163"/>
            <a:ext cx="9142632" cy="4103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>
                <a:latin typeface="Calibri"/>
                <a:ea typeface="Roboto"/>
                <a:cs typeface="Roboto"/>
                <a:sym typeface="Helvetica Neue"/>
              </a:rPr>
              <a:t>27.03.04 Управление в технических системах (бакалавриат)</a:t>
            </a:r>
            <a:endParaRPr lang="ru-RU" sz="2000">
              <a:latin typeface="Calibri"/>
              <a:ea typeface="Roboto"/>
              <a:cs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742018" y="1797231"/>
            <a:ext cx="1079252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ru-RU">
                <a:sym typeface="Helvetica Neue"/>
              </a:rPr>
              <a:t>Профили: Data Engineering, интеллектуальные системы и кибербезопасность </a:t>
            </a:r>
            <a:r>
              <a:rPr lang="ru-RU" sz="1600">
                <a:latin typeface="Calibri"/>
                <a:ea typeface="Roboto"/>
                <a:cs typeface="Calibri"/>
                <a:sym typeface="Helvetica Neue"/>
              </a:rPr>
              <a:t> </a:t>
            </a:r>
            <a:endParaRPr lang="ru-RU" sz="1600">
              <a:latin typeface="Calibri"/>
              <a:ea typeface="Roboto"/>
              <a:cs typeface="Roboto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784796" y="1708296"/>
            <a:ext cx="6573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599547" y="2847512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352550" y="28904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300">
                <a:solidFill>
                  <a:schemeClr val="tx1"/>
                </a:solidFill>
              </a:rPr>
              <a:t>Экзамены и </a:t>
            </a:r>
          </a:p>
          <a:p>
            <a:pPr algn="ctr"/>
            <a:r>
              <a:rPr lang="ru-RU" sz="1800" spc="300">
                <a:solidFill>
                  <a:schemeClr val="tx1"/>
                </a:solidFill>
              </a:rPr>
              <a:t>минимальные баллы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9" y="2913515"/>
            <a:ext cx="1112104" cy="11121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E765A-2094-44F5-9E94-A73C3E5B837E}"/>
              </a:ext>
            </a:extLst>
          </p:cNvPr>
          <p:cNvSpPr txBox="1"/>
          <p:nvPr/>
        </p:nvSpPr>
        <p:spPr>
          <a:xfrm>
            <a:off x="5633324" y="4224574"/>
            <a:ext cx="2981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Форма обучения: </a:t>
            </a:r>
            <a:endParaRPr lang="ru-RU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F6534-B8C1-4AB1-A1EF-89B67235CB69}"/>
              </a:ext>
            </a:extLst>
          </p:cNvPr>
          <p:cNvSpPr txBox="1"/>
          <p:nvPr/>
        </p:nvSpPr>
        <p:spPr>
          <a:xfrm>
            <a:off x="8463398" y="4176949"/>
            <a:ext cx="314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>
                <a:cs typeface="Arabic Typesetting" panose="020B0604020202020204" pitchFamily="66" charset="-78"/>
                <a:sym typeface="Helvetica Neue"/>
              </a:rPr>
              <a:t>Продолжительность: </a:t>
            </a:r>
            <a:endParaRPr lang="ru-RU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E2651E-150F-4A85-B46E-4DD58AB7D409}"/>
              </a:ext>
            </a:extLst>
          </p:cNvPr>
          <p:cNvSpPr txBox="1"/>
          <p:nvPr/>
        </p:nvSpPr>
        <p:spPr>
          <a:xfrm>
            <a:off x="6447739" y="4799039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FF9E-CF87-4029-B842-49C745F9348E}"/>
              </a:ext>
            </a:extLst>
          </p:cNvPr>
          <p:cNvSpPr txBox="1"/>
          <p:nvPr/>
        </p:nvSpPr>
        <p:spPr>
          <a:xfrm>
            <a:off x="5957585" y="5598359"/>
            <a:ext cx="2047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     Заочная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864F7-4FA3-4888-A522-3FD551582B48}"/>
              </a:ext>
            </a:extLst>
          </p:cNvPr>
          <p:cNvSpPr txBox="1"/>
          <p:nvPr/>
        </p:nvSpPr>
        <p:spPr>
          <a:xfrm>
            <a:off x="9488636" y="4751414"/>
            <a:ext cx="1078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4 года</a:t>
            </a:r>
            <a:endParaRPr lang="ru-RU" sz="2400" b="1">
              <a:solidFill>
                <a:srgbClr val="005C2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DAAF4-2851-4AC2-B15D-451976DB4039}"/>
              </a:ext>
            </a:extLst>
          </p:cNvPr>
          <p:cNvSpPr txBox="1"/>
          <p:nvPr/>
        </p:nvSpPr>
        <p:spPr>
          <a:xfrm>
            <a:off x="9574361" y="5592926"/>
            <a:ext cx="907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5C25"/>
                </a:solidFill>
                <a:cs typeface="Arabic Typesetting" panose="020B0604020202020204" pitchFamily="66" charset="-78"/>
                <a:sym typeface="Helvetica Neue"/>
              </a:rPr>
              <a:t>5 лет</a:t>
            </a:r>
            <a:endParaRPr lang="ru-RU" sz="2400" b="1">
              <a:solidFill>
                <a:srgbClr val="005C25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10012F-6462-4CD8-889B-70081CDD3ED3}"/>
              </a:ext>
            </a:extLst>
          </p:cNvPr>
          <p:cNvCxnSpPr>
            <a:cxnSpLocks/>
          </p:cNvCxnSpPr>
          <p:nvPr/>
        </p:nvCxnSpPr>
        <p:spPr>
          <a:xfrm flipV="1">
            <a:off x="8372336" y="4166008"/>
            <a:ext cx="0" cy="2024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94977" y="3734906"/>
            <a:ext cx="37669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ea typeface="Times New Roman" panose="02020603050405020304" pitchFamily="18" charset="0"/>
              </a:rPr>
              <a:t>ЕГЭ</a:t>
            </a:r>
            <a:endParaRPr lang="ru-RU" sz="1800">
              <a:latin typeface="+mj-lt"/>
              <a:ea typeface="Times New Roman" panose="02020603050405020304" pitchFamily="18" charset="0"/>
            </a:endParaRPr>
          </a:p>
          <a:p>
            <a:r>
              <a:rPr lang="ru-RU" sz="1800">
                <a:latin typeface="+mj-lt"/>
                <a:ea typeface="Times New Roman" panose="02020603050405020304" pitchFamily="18" charset="0"/>
              </a:rPr>
              <a:t>Первый экзамен: математика 39 Второй </a:t>
            </a:r>
            <a:r>
              <a:rPr lang="ru-RU">
                <a:latin typeface="+mj-lt"/>
                <a:ea typeface="Times New Roman" panose="02020603050405020304" pitchFamily="18" charset="0"/>
              </a:rPr>
              <a:t>экзамен: </a:t>
            </a:r>
            <a:r>
              <a:rPr lang="ru-RU" sz="1800">
                <a:latin typeface="+mj-lt"/>
                <a:ea typeface="Times New Roman" panose="02020603050405020304" pitchFamily="18" charset="0"/>
              </a:rPr>
              <a:t>русский язык 40</a:t>
            </a:r>
          </a:p>
          <a:p>
            <a:r>
              <a:rPr lang="ru-RU">
                <a:latin typeface="+mj-lt"/>
              </a:rPr>
              <a:t>Третий экзамен (на выбор):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информатика 44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физика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химия 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+mj-lt"/>
              </a:rPr>
              <a:t>иностранный язык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0EB418E-A5D4-4DBD-94B0-C85BF113293D}"/>
              </a:ext>
            </a:extLst>
          </p:cNvPr>
          <p:cNvSpPr/>
          <p:nvPr/>
        </p:nvSpPr>
        <p:spPr>
          <a:xfrm>
            <a:off x="11257376" y="534829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6695547" y="2491900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200 000</a:t>
            </a:r>
          </a:p>
          <a:p>
            <a:r>
              <a:rPr lang="ru-RU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27</a:t>
            </a:r>
            <a:r>
              <a:rPr lang="en-US">
                <a:solidFill>
                  <a:schemeClr val="tx1"/>
                </a:solidFill>
                <a:latin typeface="Bahnschrift SemiBold"/>
              </a:rPr>
              <a:t>5 6</a:t>
            </a:r>
            <a:r>
              <a:rPr lang="ru-RU">
                <a:solidFill>
                  <a:schemeClr val="tx1"/>
                </a:solidFill>
                <a:latin typeface="Bahnschrift SemiBold"/>
              </a:rPr>
              <a:t>00</a:t>
            </a:r>
          </a:p>
          <a:p>
            <a:r>
              <a:rPr lang="ru-RU">
                <a:solidFill>
                  <a:schemeClr val="tx1"/>
                </a:solidFill>
                <a:latin typeface="Bahnschrift SemiBold"/>
              </a:rPr>
              <a:t>Количество бюджетных мест: 20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84324" y="380222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Проходной балл 2023: 233</a:t>
            </a:r>
          </a:p>
        </p:txBody>
      </p:sp>
    </p:spTree>
    <p:extLst>
      <p:ext uri="{BB962C8B-B14F-4D97-AF65-F5344CB8AC3E}">
        <p14:creationId xmlns:p14="http://schemas.microsoft.com/office/powerpoint/2010/main" val="1795116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МЕХАНИКИ И ПРОЦЕССОВ УПРАВЛЕНИЯ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364685" y="1322753"/>
            <a:ext cx="9125744" cy="3921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i="1">
                <a:latin typeface="Calibri"/>
                <a:ea typeface="Calibri" panose="020F0502020204030204" pitchFamily="34" charset="0"/>
                <a:cs typeface="Times New Roman"/>
              </a:rPr>
              <a:t>                     </a:t>
            </a:r>
            <a:r>
              <a:rPr lang="ru-RU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ru-RU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01.04.02 Прикладная математика и информатика</a:t>
            </a:r>
            <a:r>
              <a:rPr lang="ru-RU">
                <a:latin typeface="Calibri"/>
                <a:ea typeface="Calibri" panose="020F0502020204030204" pitchFamily="34" charset="0"/>
                <a:cs typeface="Times New Roman"/>
              </a:rPr>
              <a:t> (магистратура)</a:t>
            </a:r>
            <a:endParaRPr lang="ru-RU" sz="18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-222198" y="1852549"/>
            <a:ext cx="12502378" cy="718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/>
              <a:t>Профиль : Баллистическое проектирование космических комплексов и систем </a:t>
            </a:r>
            <a:r>
              <a:rPr lang="en-US"/>
              <a:t>Data Science</a:t>
            </a:r>
            <a:r>
              <a:rPr lang="ru-RU"/>
              <a:t> и цифровая трансформация</a:t>
            </a:r>
          </a:p>
          <a:p>
            <a:pPr algn="ctr">
              <a:buClr>
                <a:srgbClr val="000000"/>
              </a:buClr>
              <a:buSzPts val="2400"/>
            </a:pPr>
            <a:endParaRPr lang="ru-RU" sz="2000">
              <a:cs typeface="Arabic Typesetting" panose="020B0604020202020204" pitchFamily="66" charset="-78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358187" y="1809796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193333" y="264680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341230" y="3876483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</a:p>
          <a:p>
            <a:pPr algn="ctr"/>
            <a:r>
              <a:rPr lang="ru-RU" b="1"/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" y="2690575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54796" y="3277782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095120" y="5283545"/>
            <a:ext cx="5302387" cy="906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ru-RU">
                <a:solidFill>
                  <a:schemeClr val="tx1"/>
                </a:solidFill>
                <a:cs typeface="Calibri"/>
              </a:rPr>
              <a:t>12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9DD18D21-CB5F-5E6A-1E38-C617AF7B3346}"/>
              </a:ext>
            </a:extLst>
          </p:cNvPr>
          <p:cNvSpPr/>
          <p:nvPr/>
        </p:nvSpPr>
        <p:spPr>
          <a:xfrm>
            <a:off x="6661061" y="2803604"/>
            <a:ext cx="3958307" cy="11397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2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en-US" dirty="0">
                <a:solidFill>
                  <a:schemeClr val="tx1"/>
                </a:solidFill>
                <a:latin typeface="Bahnschrift SemiBold"/>
              </a:rPr>
              <a:t>188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 800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274147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0D446-764D-44BC-A997-243C77C74DFF}"/>
              </a:ext>
            </a:extLst>
          </p:cNvPr>
          <p:cNvSpPr/>
          <p:nvPr/>
        </p:nvSpPr>
        <p:spPr>
          <a:xfrm>
            <a:off x="0" y="167360"/>
            <a:ext cx="11454842" cy="951586"/>
          </a:xfrm>
          <a:prstGeom prst="rect">
            <a:avLst/>
          </a:prstGeom>
          <a:solidFill>
            <a:srgbClr val="0079C1"/>
          </a:solidFill>
          <a:ln>
            <a:solidFill>
              <a:srgbClr val="007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55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0578CF-C34C-42A3-9AED-66ADC5A9C964}"/>
              </a:ext>
            </a:extLst>
          </p:cNvPr>
          <p:cNvSpPr txBox="1">
            <a:spLocks/>
          </p:cNvSpPr>
          <p:nvPr/>
        </p:nvSpPr>
        <p:spPr>
          <a:xfrm>
            <a:off x="838200" y="2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solidFill>
                  <a:schemeClr val="bg1"/>
                </a:solidFill>
              </a:rPr>
              <a:t>ДЕПАРТАМЕНТ МЕХАНИКИ И ПРОЦЕССОВ УПРАВЛЕНИЯ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D854-1C51-4535-B2BC-1232A8E983BD}"/>
              </a:ext>
            </a:extLst>
          </p:cNvPr>
          <p:cNvSpPr txBox="1"/>
          <p:nvPr/>
        </p:nvSpPr>
        <p:spPr>
          <a:xfrm>
            <a:off x="1848430" y="1290491"/>
            <a:ext cx="9125744" cy="718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400"/>
            </a:pPr>
            <a:r>
              <a:rPr lang="ru-RU">
                <a:latin typeface="Calibri"/>
                <a:cs typeface="Times New Roman"/>
                <a:sym typeface="Helvetica Neue"/>
              </a:rPr>
              <a:t>27.04.04 Управление в технических системах (магистратура)</a:t>
            </a:r>
            <a:r>
              <a:rPr lang="ru-RU" i="1">
                <a:latin typeface="Calibri"/>
                <a:cs typeface="Times New Roman"/>
                <a:sym typeface="Helvetica Neue"/>
              </a:rPr>
              <a:t> </a:t>
            </a:r>
            <a:endParaRPr lang="ru-RU" i="1">
              <a:latin typeface="Calibri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endParaRPr lang="ru-RU" sz="2000">
              <a:ea typeface="Times New Roman" panose="02020603050405020304" pitchFamily="18" charset="0"/>
              <a:cs typeface="Arabic Typesetting" panose="020B0604020202020204" pitchFamily="66" charset="-78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D70DD-942E-404E-BF26-BDFF9D90F754}"/>
              </a:ext>
            </a:extLst>
          </p:cNvPr>
          <p:cNvSpPr txBox="1"/>
          <p:nvPr/>
        </p:nvSpPr>
        <p:spPr>
          <a:xfrm>
            <a:off x="364091" y="1734208"/>
            <a:ext cx="1128899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Искусственный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робототехнические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endParaRPr lang="ru-RU" sz="2000">
              <a:cs typeface="Arabic Typesetting" panose="020B0604020202020204" pitchFamily="66" charset="-78"/>
              <a:sym typeface="Helvetica Neue"/>
            </a:endParaRPr>
          </a:p>
          <a:p>
            <a:pPr algn="ctr">
              <a:buClr>
                <a:srgbClr val="000000"/>
              </a:buClr>
              <a:buSzPts val="2400"/>
            </a:pPr>
            <a:r>
              <a:rPr lang="en-US" sz="2000">
                <a:cs typeface="Arabic Typesetting" panose="020B0604020202020204" pitchFamily="66" charset="-78"/>
                <a:sym typeface="Helvetica Neue"/>
              </a:rPr>
              <a:t> </a:t>
            </a:r>
            <a:endParaRPr lang="ru-RU" sz="2000">
              <a:cs typeface="Arabic Typesetting" panose="020B0604020202020204" pitchFamily="66" charset="-78"/>
              <a:sym typeface="Helvetica Neue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C0B274-DBE6-468B-98BC-C883984C0DC8}"/>
              </a:ext>
            </a:extLst>
          </p:cNvPr>
          <p:cNvCxnSpPr/>
          <p:nvPr/>
        </p:nvCxnSpPr>
        <p:spPr>
          <a:xfrm>
            <a:off x="2021561" y="1734921"/>
            <a:ext cx="8344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57CCF80-84C3-4B78-8533-CF47AC890780}"/>
              </a:ext>
            </a:extLst>
          </p:cNvPr>
          <p:cNvSpPr/>
          <p:nvPr/>
        </p:nvSpPr>
        <p:spPr>
          <a:xfrm>
            <a:off x="193333" y="2646801"/>
            <a:ext cx="4829179" cy="36708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A3802-A44C-4214-B16C-54AB07F3FCC3}"/>
              </a:ext>
            </a:extLst>
          </p:cNvPr>
          <p:cNvSpPr txBox="1"/>
          <p:nvPr/>
        </p:nvSpPr>
        <p:spPr>
          <a:xfrm>
            <a:off x="-341230" y="3876483"/>
            <a:ext cx="58983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/>
              <a:t>Вступительное испытание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Междисциплинарный экзамен</a:t>
            </a:r>
          </a:p>
          <a:p>
            <a:pPr algn="ctr"/>
            <a:r>
              <a:rPr lang="ru-RU" b="1"/>
              <a:t>(компьютерный тест)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857E74-C62E-4C7C-BABF-0B78A5B993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" y="2690575"/>
            <a:ext cx="1112104" cy="111210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8FF8F7F6-F7B9-4EBA-9131-AC136549324E}"/>
              </a:ext>
            </a:extLst>
          </p:cNvPr>
          <p:cNvSpPr/>
          <p:nvPr/>
        </p:nvSpPr>
        <p:spPr>
          <a:xfrm>
            <a:off x="11258154" y="450608"/>
            <a:ext cx="394931" cy="397391"/>
          </a:xfrm>
          <a:prstGeom prst="ellipse">
            <a:avLst/>
          </a:prstGeom>
          <a:solidFill>
            <a:srgbClr val="1F2C60"/>
          </a:solidFill>
          <a:ln>
            <a:solidFill>
              <a:srgbClr val="1F2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07B1-9612-42EC-AA7F-A77815E1733F}"/>
              </a:ext>
            </a:extLst>
          </p:cNvPr>
          <p:cNvSpPr txBox="1"/>
          <p:nvPr/>
        </p:nvSpPr>
        <p:spPr>
          <a:xfrm>
            <a:off x="1454796" y="3277782"/>
            <a:ext cx="376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13EC4755-E73F-7E53-949E-2FC070C86C0C}"/>
              </a:ext>
            </a:extLst>
          </p:cNvPr>
          <p:cNvSpPr/>
          <p:nvPr/>
        </p:nvSpPr>
        <p:spPr>
          <a:xfrm>
            <a:off x="6095119" y="5334345"/>
            <a:ext cx="4870588" cy="906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Количество бюджетных мест</a:t>
            </a:r>
            <a:r>
              <a:rPr lang="en-US">
                <a:solidFill>
                  <a:schemeClr val="tx1"/>
                </a:solidFill>
              </a:rPr>
              <a:t>:</a:t>
            </a:r>
            <a:r>
              <a:rPr lang="ru-RU">
                <a:solidFill>
                  <a:schemeClr val="tx1"/>
                </a:solidFill>
              </a:rPr>
              <a:t> 12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03BB385D-C67D-38D1-1351-C7F023D1617E}"/>
              </a:ext>
            </a:extLst>
          </p:cNvPr>
          <p:cNvSpPr/>
          <p:nvPr/>
        </p:nvSpPr>
        <p:spPr>
          <a:xfrm>
            <a:off x="6195394" y="2803604"/>
            <a:ext cx="3958307" cy="1287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Стоимость обучения: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1-й год: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220 000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2-й и далее: </a:t>
            </a:r>
            <a:r>
              <a:rPr lang="ru-RU" dirty="0">
                <a:solidFill>
                  <a:schemeClr val="tx1"/>
                </a:solidFill>
                <a:latin typeface="Bahnschrift SemiBold"/>
              </a:rPr>
              <a:t> 300 000</a:t>
            </a:r>
          </a:p>
          <a:p>
            <a:endParaRPr lang="ru-RU" dirty="0">
              <a:solidFill>
                <a:schemeClr val="tx1"/>
              </a:solidFill>
              <a:latin typeface="Bahnschrif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814016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52</Slides>
  <Notes>4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День открытых дверей</vt:lpstr>
      <vt:lpstr>Инженерная академия в цифрах</vt:lpstr>
      <vt:lpstr>СТРУКТУРА ИНЖЕНЕРНОЙ АКАДЕМИИ</vt:lpstr>
      <vt:lpstr>ДЕПАРТАМЕНТ МЕХАНИКИ И ПРОЦЕССОВ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НЕДРОПОЛЬЗОВАНИЯ И НЕФТЕГАЗОВОГО ДЕЛА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АРХИТЕКТУРЫ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СТРОИТЕЛЬСТВА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ИННОВАЦИОННОГО МЕНЕДЖМЕНТА В ОТРАСЛЯХ ПРОМЫШЛЕННОСТИ</vt:lpstr>
      <vt:lpstr>Презентация PowerPoint</vt:lpstr>
      <vt:lpstr>Презентация PowerPoint</vt:lpstr>
      <vt:lpstr>Презентация PowerPoint</vt:lpstr>
      <vt:lpstr>ДЕПАРТАМЕНТ ТРАНСПОРТА</vt:lpstr>
      <vt:lpstr>Презентация PowerPoint</vt:lpstr>
      <vt:lpstr>Презентация PowerPoint</vt:lpstr>
      <vt:lpstr>Презентация PowerPoint</vt:lpstr>
      <vt:lpstr>КАФЕДРА НАНОТЕХНОЛОГИЙ И МИКРОСИСТЕМНОЙ ТЕХНИКИ</vt:lpstr>
      <vt:lpstr>Презентация PowerPoint</vt:lpstr>
      <vt:lpstr>Презентация PowerPoint</vt:lpstr>
      <vt:lpstr>Презентация PowerPoint</vt:lpstr>
      <vt:lpstr>КАФЕДРА МАШИНОСТРОИТЕЛЬНЫХ ТЕХНОЛОГИЙ (на базе ООО «Центральный ремонтно-механический завод»)</vt:lpstr>
      <vt:lpstr>Презентация PowerPoint</vt:lpstr>
      <vt:lpstr>Презентация PowerPoint</vt:lpstr>
      <vt:lpstr>Презентация PowerPoint</vt:lpstr>
      <vt:lpstr>КАФЕДРА ЭНЕРГЕТИЧЕСКОГО МАШИНОСТРОЕНИЯ (на базе ПАО «Мосэнерго»)</vt:lpstr>
      <vt:lpstr>Презентация PowerPoint</vt:lpstr>
      <vt:lpstr>Презентация PowerPoint</vt:lpstr>
      <vt:lpstr>Презентация PowerPoint</vt:lpstr>
      <vt:lpstr>КАФЕДРА ИНОСТРАННЫХ ЯЗЫКОВ</vt:lpstr>
      <vt:lpstr>Презентация PowerPoint</vt:lpstr>
      <vt:lpstr>Презентация PowerPoint</vt:lpstr>
      <vt:lpstr>Презентация PowerPoint</vt:lpstr>
      <vt:lpstr>ОТВЕТСТВЕННЫЙ СЕКРЕТАРЬ ПРИЕМНОЙ КОМИССИИ</vt:lpstr>
      <vt:lpstr>СОЗДАВАЙ БУДУЩЕЕ ВМЕСТЕ С НАМИ!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дверей!</dc:title>
  <dc:creator>Азеева Ануза Анваровна</dc:creator>
  <cp:revision>26</cp:revision>
  <dcterms:created xsi:type="dcterms:W3CDTF">2022-03-02T15:19:58Z</dcterms:created>
  <dcterms:modified xsi:type="dcterms:W3CDTF">2023-10-27T17:05:59Z</dcterms:modified>
</cp:coreProperties>
</file>