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15"/>
  </p:notesMasterIdLst>
  <p:sldIdLst>
    <p:sldId id="287" r:id="rId2"/>
    <p:sldId id="257" r:id="rId3"/>
    <p:sldId id="288" r:id="rId4"/>
    <p:sldId id="285" r:id="rId5"/>
    <p:sldId id="284" r:id="rId6"/>
    <p:sldId id="289" r:id="rId7"/>
    <p:sldId id="283" r:id="rId8"/>
    <p:sldId id="259" r:id="rId9"/>
    <p:sldId id="260" r:id="rId10"/>
    <p:sldId id="262" r:id="rId11"/>
    <p:sldId id="263" r:id="rId12"/>
    <p:sldId id="264" r:id="rId13"/>
    <p:sldId id="291" r:id="rId14"/>
  </p:sldIdLst>
  <p:sldSz cx="18288000" cy="10287000"/>
  <p:notesSz cx="6858000" cy="9144000"/>
  <p:kinsoku lang="zh-CN" invalStChars="!%),.:;?]}¨·ˇˉ་―‖’”…‰∶、。〃々〉》」』】〕〗！＂＇％），．：；？］｀｜｝～￠" invalEndChars="([{·‘“〈《「『【〔〖（．［｛￡￥"/>
  <p:defaultTextStyle>
    <a:defPPr>
      <a:defRPr lang="zh-CN"/>
    </a:defPPr>
    <a:lvl1pPr marL="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1pPr>
    <a:lvl2pPr marL="457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2pPr>
    <a:lvl3pPr marL="914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3pPr>
    <a:lvl4pPr marL="13716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4pPr>
    <a:lvl5pPr marL="18288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5pPr>
    <a:lvl6pPr marL="22860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6pPr>
    <a:lvl7pPr marL="27432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7pPr>
    <a:lvl8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8pPr>
    <a:lvl9pPr marL="3200400" indent="0" algn="l" defTabSz="914400" eaLnBrk="1" fontAlgn="auto" latinLnBrk="0" hangingPunct="1">
      <a:buNone/>
      <a:defRPr sz="1800" kern="1200">
        <a:solidFill>
          <a:schemeClr val="tx1"/>
        </a:solidFill>
        <a:latin typeface="Droid Sans" charset="0"/>
        <a:ea typeface="Droid Sans" charset="0"/>
        <a:cs typeface="Droid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1" autoAdjust="0"/>
  </p:normalViewPr>
  <p:slideViewPr>
    <p:cSldViewPr>
      <p:cViewPr varScale="1">
        <p:scale>
          <a:sx n="56" d="100"/>
          <a:sy n="56" d="100"/>
        </p:scale>
        <p:origin x="60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7" name="Текстовое поле"/>
          <p:cNvSpPr>
            <a:spLocks noGrp="1"/>
          </p:cNvSpPr>
          <p:nvPr>
            <p:ph type="hdr"/>
          </p:nvPr>
        </p:nvSpPr>
        <p:spPr>
          <a:xfrm>
            <a:off x="0" y="0"/>
            <a:ext cx="2971799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l"/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8" name="Текстовое поле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pPr algn="r"/>
            <a:fld id="{CAD2D6BD-DE1B-4B5F-8B41-2702339687B9}" type="datetime1">
              <a:rPr lang="en-US" altLang="zh-CN" sz="1200">
                <a:latin typeface="Calibri" charset="0"/>
                <a:ea typeface="宋体" charset="0"/>
                <a:cs typeface="Calibri" charset="0"/>
              </a:rPr>
              <a:t>4/3/2026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9" name="Объект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0" name="Текстовое поле"/>
          <p:cNvSpPr>
            <a:spLocks noGrp="1"/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en-US" altLang="zh-CN"/>
              <a:t>Образец текста</a:t>
            </a:r>
          </a:p>
          <a:p>
            <a:pPr lvl="1"/>
            <a:r>
              <a:rPr lang="en-US" altLang="zh-CN"/>
              <a:t>Второй уровень</a:t>
            </a:r>
          </a:p>
          <a:p>
            <a:pPr lvl="2"/>
            <a:r>
              <a:rPr lang="en-US" altLang="zh-CN"/>
              <a:t>Третий уровень</a:t>
            </a:r>
          </a:p>
          <a:p>
            <a:pPr lvl="3"/>
            <a:r>
              <a:rPr lang="en-US" altLang="zh-CN"/>
              <a:t>Четвертый уровень</a:t>
            </a:r>
          </a:p>
          <a:p>
            <a:pPr lvl="4"/>
            <a:r>
              <a:rPr lang="en-US" altLang="zh-CN"/>
              <a:t>Пятый уровень</a:t>
            </a:r>
            <a:endParaRPr lang="zh-CN" altLang="en-US"/>
          </a:p>
        </p:txBody>
      </p:sp>
      <p:sp>
        <p:nvSpPr>
          <p:cNvPr id="11" name="Текстовое поле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2971799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l"/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2222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1pPr>
    <a:lvl2pPr marL="457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2pPr>
    <a:lvl3pPr marL="914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3pPr>
    <a:lvl4pPr marL="13716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4pPr>
    <a:lvl5pPr marL="18288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5pPr>
    <a:lvl6pPr marL="22860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6pPr>
    <a:lvl7pPr marL="2743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7pPr>
    <a:lvl8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8pPr>
    <a:lvl9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charset="0"/>
        <a:ea typeface="宋体" charset="0"/>
        <a:cs typeface="Calibri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2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58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8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9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5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10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9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11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овое поле"/>
          <p:cNvSpPr>
            <a:spLocks noGrp="1"/>
          </p:cNvSpPr>
          <p:nvPr>
            <p:ph type="sldNum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rPr>
              <a:t>12</a:t>
            </a:fld>
            <a:endParaRPr lang="zh-CN" altLang="en-US" sz="1200"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256" name="Объект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sp>
      <p:sp>
        <p:nvSpPr>
          <p:cNvPr id="257" name="Текстовое поле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8" name="Текстовое поле"/>
          <p:cNvSpPr>
            <a:spLocks noGrp="1"/>
          </p:cNvSpPr>
          <p:nvPr>
            <p:ph type="sldNum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fld id="{CAD2D6BD-DE1B-4B5F-8B41-2702339687B9}" type="slidenum">
              <a:rPr lang="en-US" altLang="zh-CN" sz="1800" b="0" i="0" u="none" strike="noStrike" kern="1200" cap="none" spc="0" baseline="0">
                <a:solidFill>
                  <a:schemeClr val="tx1"/>
                </a:solidFill>
                <a:latin typeface="Droid Sans" charset="0"/>
                <a:ea typeface="Droid Sans" charset="0"/>
                <a:cs typeface="Lucida Sans"/>
              </a:r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8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ctrTitle"/>
          </p:nvPr>
        </p:nvSpPr>
        <p:spPr>
          <a:xfrm>
            <a:off x="1371600" y="3195637"/>
            <a:ext cx="15544800" cy="220503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subTitle" idx="1"/>
          </p:nvPr>
        </p:nvSpPr>
        <p:spPr>
          <a:xfrm>
            <a:off x="2743200" y="5829299"/>
            <a:ext cx="12801600" cy="262889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64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016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5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овое поле"/>
          <p:cNvSpPr>
            <a:spLocks noGrp="1"/>
          </p:cNvSpPr>
          <p:nvPr>
            <p:ph type="dt" idx="10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r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Date/Time</a:t>
            </a:r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4" name="Текстовое поле"/>
          <p:cNvSpPr>
            <a:spLocks noGrp="1"/>
          </p:cNvSpPr>
          <p:nvPr>
            <p:ph type="ftr"/>
          </p:nvPr>
        </p:nvSpPr>
        <p:spPr>
          <a:xfrm>
            <a:off x="3124200" y="6356349"/>
            <a:ext cx="2895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15" name="Текстовое поле"/>
          <p:cNvSpPr>
            <a:spLocks noGrp="1"/>
          </p:cNvSpPr>
          <p:nvPr>
            <p:ph type="sldNum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641"/>
      </p:ext>
    </p:extLst>
  </p:cSld>
  <p:clrMapOvr>
    <a:masterClrMapping/>
  </p:clrMapOvr>
  <p:hf sldNu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76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Текстовое поле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8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43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01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5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Текстовое поле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Текстовое поле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2026/4/3</a:t>
            </a:fld>
            <a:endParaRPr lang="zh-CN" altLang="en-US"/>
          </a:p>
        </p:txBody>
      </p:sp>
      <p:sp>
        <p:nvSpPr>
          <p:cNvPr id="6" name="Текстовое поле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Текстовое поле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94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Текстовое поле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prstTxWarp prst="textNoShape">
              <a:avLst/>
            </a:prstTxWarp>
          </a:bodyPr>
          <a:lstStyle/>
          <a:p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Текстовое поле"/>
          <p:cNvSpPr>
            <a:spLocks noGrp="1"/>
          </p:cNvSpPr>
          <p:nvPr>
            <p:ph type="dt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fld id="{CAD2D6BD-DE1B-4B5F-8B41-2702339687B9}" type="datetime1">
              <a:rPr lang="en-US" altLang="zh-CN" sz="120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4/3/2026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5" name="Текстовое поле"/>
          <p:cNvSpPr>
            <a:spLocks noGrp="1"/>
          </p:cNvSpPr>
          <p:nvPr>
            <p:ph type="ftr" idx="3"/>
          </p:nvPr>
        </p:nvSpPr>
        <p:spPr>
          <a:xfrm>
            <a:off x="3124200" y="6356349"/>
            <a:ext cx="2895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  <p:sp>
        <p:nvSpPr>
          <p:cNvPr id="6" name="Текстовое поле"/>
          <p:cNvSpPr>
            <a:spLocks noGrp="1"/>
          </p:cNvSpPr>
          <p:nvPr>
            <p:ph type="sldNum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宋体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宋体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1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eaLnBrk="1" fontAlgn="auto" latinLnBrk="0" hangingPunct="1">
        <a:spcBef>
          <a:spcPts val="0"/>
        </a:spcBef>
        <a:buNone/>
        <a:defRPr sz="44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1pPr>
    </p:titleStyle>
    <p:bodyStyle>
      <a:lvl1pPr marL="342900" indent="-3429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1pPr>
      <a:lvl2pPr marL="742950" indent="-28575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2pPr>
      <a:lvl3pPr marL="1143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3pPr>
      <a:lvl4pPr marL="1600200" indent="-228600" algn="l" defTabSz="914400" eaLnBrk="1" fontAlgn="auto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4pPr>
      <a:lvl5pPr marL="2057400" indent="-228600" algn="l" defTabSz="914400" eaLnBrk="1" fontAlgn="auto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5pPr>
      <a:lvl6pPr marL="25146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6pPr>
      <a:lvl7pPr marL="29718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7pPr>
      <a:lvl8pPr marL="3429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8pPr>
      <a:lvl9pPr marL="3429000" indent="-228600" algn="l" defTabSz="914400" eaLnBrk="1" fontAlgn="auto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Calibri" charset="0"/>
          <a:ea typeface="宋体" charset="0"/>
          <a:cs typeface="Calibri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311622" y="-173767"/>
            <a:ext cx="18562305" cy="8555165"/>
            <a:chOff x="0" y="0"/>
            <a:chExt cx="406400" cy="187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921487" y="761316"/>
            <a:ext cx="13363689" cy="11532551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2"/>
              <a:stretch>
                <a:fillRect l="-23490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" name="Group 8"/>
          <p:cNvGrpSpPr/>
          <p:nvPr/>
        </p:nvGrpSpPr>
        <p:grpSpPr>
          <a:xfrm rot="161380">
            <a:off x="5720755" y="8471699"/>
            <a:ext cx="7555842" cy="3482406"/>
            <a:chOff x="0" y="0"/>
            <a:chExt cx="406400" cy="1873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187305"/>
            </a:xfrm>
            <a:custGeom>
              <a:avLst/>
              <a:gdLst/>
              <a:ahLst/>
              <a:cxnLst/>
              <a:rect l="l" t="t" r="r" b="b"/>
              <a:pathLst>
                <a:path w="406400" h="187305">
                  <a:moveTo>
                    <a:pt x="203200" y="0"/>
                  </a:moveTo>
                  <a:lnTo>
                    <a:pt x="203200" y="0"/>
                  </a:lnTo>
                  <a:lnTo>
                    <a:pt x="40640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8223B">
                <a:alpha val="80000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-38100"/>
              <a:ext cx="15240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5667" y="415511"/>
            <a:ext cx="1269734" cy="1222789"/>
          </a:xfrm>
          <a:custGeom>
            <a:avLst/>
            <a:gdLst/>
            <a:ahLst/>
            <a:cxnLst/>
            <a:rect l="l" t="t" r="r" b="b"/>
            <a:pathLst>
              <a:path w="1557549" h="1557549">
                <a:moveTo>
                  <a:pt x="0" y="0"/>
                </a:moveTo>
                <a:lnTo>
                  <a:pt x="1557549" y="0"/>
                </a:lnTo>
                <a:lnTo>
                  <a:pt x="1557549" y="1557549"/>
                </a:lnTo>
                <a:lnTo>
                  <a:pt x="0" y="1557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Freeform 12"/>
          <p:cNvSpPr/>
          <p:nvPr/>
        </p:nvSpPr>
        <p:spPr>
          <a:xfrm>
            <a:off x="4443153" y="342900"/>
            <a:ext cx="4159887" cy="1293322"/>
          </a:xfrm>
          <a:custGeom>
            <a:avLst/>
            <a:gdLst/>
            <a:ahLst/>
            <a:cxnLst/>
            <a:rect l="l" t="t" r="r" b="b"/>
            <a:pathLst>
              <a:path w="3930882" h="1295963">
                <a:moveTo>
                  <a:pt x="0" y="0"/>
                </a:moveTo>
                <a:lnTo>
                  <a:pt x="3930881" y="0"/>
                </a:lnTo>
                <a:lnTo>
                  <a:pt x="3930881" y="1295963"/>
                </a:lnTo>
                <a:lnTo>
                  <a:pt x="0" y="1295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4" name="Group 14"/>
          <p:cNvGrpSpPr/>
          <p:nvPr/>
        </p:nvGrpSpPr>
        <p:grpSpPr>
          <a:xfrm>
            <a:off x="471892" y="3226516"/>
            <a:ext cx="11066574" cy="4323812"/>
            <a:chOff x="0" y="0"/>
            <a:chExt cx="14755432" cy="576508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01435"/>
              <a:ext cx="14755432" cy="324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68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4755432" cy="5765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80"/>
                </a:lnSpc>
              </a:pPr>
              <a:r>
                <a:rPr lang="en-US" sz="7066" b="1" dirty="0" err="1">
                  <a:solidFill>
                    <a:srgbClr val="A20E2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И</a:t>
              </a:r>
              <a:r>
                <a:rPr lang="en-US" sz="7066" b="1" dirty="0" err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менная</a:t>
              </a:r>
              <a:r>
                <a:rPr lang="en-US" sz="7066" b="1" dirty="0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endParaRPr lang="ru-RU" sz="7066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  <a:p>
              <a:pPr algn="l">
                <a:lnSpc>
                  <a:spcPts val="8480"/>
                </a:lnSpc>
              </a:pPr>
              <a:r>
                <a:rPr lang="ru-RU" sz="7066" b="1" dirty="0">
                  <a:solidFill>
                    <a:srgbClr val="A20E2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С</a:t>
              </a:r>
              <a:r>
                <a:rPr lang="en-US" sz="7066" b="1" dirty="0" err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типендия</a:t>
              </a:r>
              <a:r>
                <a:rPr lang="en-US" sz="7066" b="1" dirty="0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  <a:r>
                <a:rPr lang="en-US" sz="7066" b="1" dirty="0" err="1">
                  <a:solidFill>
                    <a:srgbClr val="A20E2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П</a:t>
              </a:r>
              <a:r>
                <a:rPr lang="en-US" sz="7066" b="1" dirty="0" err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равительства</a:t>
              </a:r>
              <a:r>
                <a:rPr lang="en-US" sz="7066" b="1" dirty="0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 </a:t>
              </a:r>
            </a:p>
            <a:p>
              <a:pPr algn="l">
                <a:lnSpc>
                  <a:spcPts val="8480"/>
                </a:lnSpc>
              </a:pPr>
              <a:r>
                <a:rPr lang="en-US" sz="7066" b="1" dirty="0" err="1">
                  <a:solidFill>
                    <a:srgbClr val="A20E2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М</a:t>
              </a:r>
              <a:r>
                <a:rPr lang="en-US" sz="7066" b="1" dirty="0" err="1">
                  <a:solidFill>
                    <a:srgbClr val="000000"/>
                  </a:solidFill>
                  <a:latin typeface="Merriweather Bold"/>
                  <a:ea typeface="Merriweather Bold"/>
                  <a:cs typeface="Merriweather Bold"/>
                  <a:sym typeface="Merriweather Bold"/>
                </a:rPr>
                <a:t>осквы</a:t>
              </a:r>
              <a:endParaRPr lang="en-US" sz="7066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2386" y="9628937"/>
            <a:ext cx="7422414" cy="658063"/>
            <a:chOff x="0" y="0"/>
            <a:chExt cx="9896553" cy="877417"/>
          </a:xfrm>
        </p:grpSpPr>
        <p:sp>
          <p:nvSpPr>
            <p:cNvPr id="18" name="TextBox 18"/>
            <p:cNvSpPr txBox="1"/>
            <p:nvPr/>
          </p:nvSpPr>
          <p:spPr>
            <a:xfrm>
              <a:off x="0" y="679822"/>
              <a:ext cx="7337058" cy="197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8"/>
                </a:lnSpc>
              </a:pPr>
              <a:endParaRPr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9896553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04"/>
                </a:lnSpc>
              </a:pPr>
              <a:r>
                <a:rPr lang="en-US" sz="3003" b="1" dirty="0">
                  <a:solidFill>
                    <a:srgbClr val="A20E20"/>
                  </a:solidFill>
                  <a:latin typeface="Times New Roman" panose="02020603050405020304" pitchFamily="18" charset="0"/>
                  <a:ea typeface="Merriweather Bold"/>
                  <a:cs typeface="Times New Roman" panose="02020603050405020304" pitchFamily="18" charset="0"/>
                  <a:sym typeface="Merriweather Bold"/>
                </a:rPr>
                <a:t>#</a:t>
              </a:r>
              <a:r>
                <a:rPr lang="en-US" sz="3003" b="1" dirty="0" err="1">
                  <a:solidFill>
                    <a:srgbClr val="A20E20"/>
                  </a:solidFill>
                  <a:latin typeface="Times New Roman" panose="02020603050405020304" pitchFamily="18" charset="0"/>
                  <a:ea typeface="Merriweather Bold"/>
                  <a:cs typeface="Times New Roman" panose="02020603050405020304" pitchFamily="18" charset="0"/>
                  <a:sym typeface="Merriweather Bold"/>
                </a:rPr>
                <a:t>КомандаИСПМ</a:t>
              </a:r>
              <a:r>
                <a:rPr lang="ru-RU" sz="3003" b="1" dirty="0">
                  <a:solidFill>
                    <a:srgbClr val="A20E20"/>
                  </a:solidFill>
                  <a:latin typeface="Times New Roman" panose="02020603050405020304" pitchFamily="18" charset="0"/>
                  <a:ea typeface="Merriweather Bold"/>
                  <a:cs typeface="Times New Roman" panose="02020603050405020304" pitchFamily="18" charset="0"/>
                  <a:sym typeface="Merriweather Bold"/>
                </a:rPr>
                <a:t>_РУДН</a:t>
              </a:r>
              <a:endParaRPr lang="en-US" sz="3003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10985" t="12229" r="12119" b="10875"/>
          <a:stretch/>
        </p:blipFill>
        <p:spPr>
          <a:xfrm>
            <a:off x="3053400" y="342900"/>
            <a:ext cx="1295400" cy="1295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189" y="378609"/>
            <a:ext cx="1506993" cy="12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Объединение"/>
          <p:cNvGrpSpPr>
            <a:grpSpLocks/>
          </p:cNvGrpSpPr>
          <p:nvPr/>
        </p:nvGrpSpPr>
        <p:grpSpPr>
          <a:xfrm rot="-5400000">
            <a:off x="696123" y="1550813"/>
            <a:ext cx="551923" cy="324624"/>
            <a:chOff x="696123" y="1550813"/>
            <a:chExt cx="551923" cy="324624"/>
          </a:xfrm>
        </p:grpSpPr>
        <p:sp>
          <p:nvSpPr>
            <p:cNvPr id="152" name="曲线"/>
            <p:cNvSpPr>
              <a:spLocks/>
            </p:cNvSpPr>
            <p:nvPr/>
          </p:nvSpPr>
          <p:spPr>
            <a:xfrm>
              <a:off x="696123" y="1550813"/>
              <a:ext cx="551923" cy="32462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53" name="Прямоугольники"/>
            <p:cNvSpPr>
              <a:spLocks/>
            </p:cNvSpPr>
            <p:nvPr/>
          </p:nvSpPr>
          <p:spPr>
            <a:xfrm>
              <a:off x="782361" y="1567533"/>
              <a:ext cx="379447" cy="157186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57" name="Объединение"/>
          <p:cNvGrpSpPr>
            <a:grpSpLocks/>
          </p:cNvGrpSpPr>
          <p:nvPr/>
        </p:nvGrpSpPr>
        <p:grpSpPr>
          <a:xfrm rot="-5400000">
            <a:off x="5604587" y="1546372"/>
            <a:ext cx="551923" cy="310857"/>
            <a:chOff x="5604587" y="1546372"/>
            <a:chExt cx="551923" cy="310857"/>
          </a:xfrm>
        </p:grpSpPr>
        <p:sp>
          <p:nvSpPr>
            <p:cNvPr id="155" name="曲线"/>
            <p:cNvSpPr>
              <a:spLocks/>
            </p:cNvSpPr>
            <p:nvPr/>
          </p:nvSpPr>
          <p:spPr>
            <a:xfrm>
              <a:off x="5604587" y="1546372"/>
              <a:ext cx="551923" cy="31085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56" name="Прямоугольники"/>
            <p:cNvSpPr>
              <a:spLocks/>
            </p:cNvSpPr>
            <p:nvPr/>
          </p:nvSpPr>
          <p:spPr>
            <a:xfrm>
              <a:off x="5690825" y="1562108"/>
              <a:ext cx="379446" cy="150794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58" name="Прямоугольники"/>
          <p:cNvSpPr>
            <a:spLocks/>
          </p:cNvSpPr>
          <p:nvPr/>
        </p:nvSpPr>
        <p:spPr>
          <a:xfrm>
            <a:off x="-1380523" y="245110"/>
            <a:ext cx="16909856" cy="49771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9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799" b="1" i="0" u="none" strike="noStrike" kern="1200" cap="none" spc="0" baseline="0">
                <a:solidFill>
                  <a:srgbClr val="000000"/>
                </a:solidFill>
                <a:latin typeface="Merriweather Bold" charset="0"/>
                <a:ea typeface="Merriweather Bold" charset="0"/>
                <a:cs typeface="Merriweather Bold" charset="0"/>
                <a:sym typeface="Merriweather Bold" charset="0"/>
              </a:rPr>
              <a:t>ИМЕННАЯ СТИПЕНДИЯ ПРАВИТЕЛЬСТВА МОСКВЫ: ПРОЕКТЫ</a:t>
            </a:r>
            <a:endParaRPr lang="zh-CN" altLang="en-US" sz="2799" b="1" i="0" u="none" strike="noStrike" kern="1200" cap="none" spc="0" baseline="0">
              <a:solidFill>
                <a:srgbClr val="000000"/>
              </a:solidFill>
              <a:latin typeface="Merriweather Bold" charset="0"/>
              <a:ea typeface="Merriweather Bold" charset="0"/>
              <a:cs typeface="Merriweather Bold" charset="0"/>
              <a:sym typeface="Merriweather Bold" charset="0"/>
            </a:endParaRPr>
          </a:p>
        </p:txBody>
      </p:sp>
      <p:grpSp>
        <p:nvGrpSpPr>
          <p:cNvPr id="161" name="Объединение"/>
          <p:cNvGrpSpPr>
            <a:grpSpLocks/>
          </p:cNvGrpSpPr>
          <p:nvPr/>
        </p:nvGrpSpPr>
        <p:grpSpPr>
          <a:xfrm>
            <a:off x="-2072731" y="-209249"/>
            <a:ext cx="5765006" cy="1237949"/>
            <a:chOff x="-2072731" y="-209249"/>
            <a:chExt cx="5765006" cy="1237949"/>
          </a:xfrm>
        </p:grpSpPr>
        <p:sp>
          <p:nvSpPr>
            <p:cNvPr id="159" name="曲线"/>
            <p:cNvSpPr>
              <a:spLocks/>
            </p:cNvSpPr>
            <p:nvPr/>
          </p:nvSpPr>
          <p:spPr>
            <a:xfrm>
              <a:off x="-2072731" y="0"/>
              <a:ext cx="5765006" cy="102869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181" y="0"/>
                  </a:moveTo>
                  <a:lnTo>
                    <a:pt x="17418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rgbClr val="A20E20">
                <a:alpha val="16000"/>
              </a:srgbClr>
            </a:solidFill>
            <a:ln cap="flat" cmpd="sng">
              <a:noFill/>
              <a:prstDash val="solid"/>
              <a:miter/>
            </a:ln>
          </p:spPr>
        </p:sp>
        <p:sp>
          <p:nvSpPr>
            <p:cNvPr id="160" name="Прямоугольники"/>
            <p:cNvSpPr>
              <a:spLocks/>
            </p:cNvSpPr>
            <p:nvPr/>
          </p:nvSpPr>
          <p:spPr>
            <a:xfrm>
              <a:off x="-1375233" y="-209249"/>
              <a:ext cx="4370011" cy="123794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62" name="曲线"/>
          <p:cNvSpPr>
            <a:spLocks/>
          </p:cNvSpPr>
          <p:nvPr/>
        </p:nvSpPr>
        <p:spPr>
          <a:xfrm>
            <a:off x="189118" y="94560"/>
            <a:ext cx="839581" cy="83958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165" name="Объединение"/>
          <p:cNvGrpSpPr>
            <a:grpSpLocks/>
          </p:cNvGrpSpPr>
          <p:nvPr/>
        </p:nvGrpSpPr>
        <p:grpSpPr>
          <a:xfrm rot="-5400000">
            <a:off x="13538269" y="1540711"/>
            <a:ext cx="551923" cy="310858"/>
            <a:chOff x="13538269" y="1540711"/>
            <a:chExt cx="551923" cy="310858"/>
          </a:xfrm>
        </p:grpSpPr>
        <p:sp>
          <p:nvSpPr>
            <p:cNvPr id="163" name="曲线"/>
            <p:cNvSpPr>
              <a:spLocks/>
            </p:cNvSpPr>
            <p:nvPr/>
          </p:nvSpPr>
          <p:spPr>
            <a:xfrm>
              <a:off x="13538269" y="1540711"/>
              <a:ext cx="551923" cy="31085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64" name="Прямоугольники"/>
            <p:cNvSpPr>
              <a:spLocks/>
            </p:cNvSpPr>
            <p:nvPr/>
          </p:nvSpPr>
          <p:spPr>
            <a:xfrm>
              <a:off x="13624506" y="1556447"/>
              <a:ext cx="379447" cy="150794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66" name="曲线"/>
          <p:cNvSpPr>
            <a:spLocks/>
          </p:cNvSpPr>
          <p:nvPr/>
        </p:nvSpPr>
        <p:spPr>
          <a:xfrm>
            <a:off x="14093770" y="7686555"/>
            <a:ext cx="2267351" cy="2267351"/>
          </a:xfrm>
          <a:prstGeom prst="roundRect">
            <a:avLst/>
          </a:prstGeom>
          <a:blipFill rotWithShape="1">
            <a:blip r:embed="rId4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167" name="曲线"/>
          <p:cNvSpPr>
            <a:spLocks/>
          </p:cNvSpPr>
          <p:nvPr/>
        </p:nvSpPr>
        <p:spPr>
          <a:xfrm>
            <a:off x="1865431" y="7610415"/>
            <a:ext cx="2343493" cy="2343492"/>
          </a:xfrm>
          <a:prstGeom prst="roundRect">
            <a:avLst/>
          </a:prstGeom>
          <a:blipFill rotWithShape="1">
            <a:blip r:embed="rId5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168" name="曲线"/>
          <p:cNvSpPr>
            <a:spLocks/>
          </p:cNvSpPr>
          <p:nvPr/>
        </p:nvSpPr>
        <p:spPr>
          <a:xfrm>
            <a:off x="8105519" y="7610415"/>
            <a:ext cx="2343493" cy="2343492"/>
          </a:xfrm>
          <a:prstGeom prst="roundRect">
            <a:avLst/>
          </a:prstGeom>
          <a:blipFill rotWithShape="1">
            <a:blip r:embed="rId6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169" name="曲线"/>
          <p:cNvSpPr>
            <a:spLocks/>
          </p:cNvSpPr>
          <p:nvPr/>
        </p:nvSpPr>
        <p:spPr>
          <a:xfrm>
            <a:off x="6739854" y="4725500"/>
            <a:ext cx="2515572" cy="251557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 l="-22434" r="-27659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0" name="曲线"/>
          <p:cNvSpPr>
            <a:spLocks/>
          </p:cNvSpPr>
          <p:nvPr/>
        </p:nvSpPr>
        <p:spPr>
          <a:xfrm>
            <a:off x="447279" y="4725500"/>
            <a:ext cx="2514276" cy="251427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 l="-25000" r="-25000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1" name="曲线"/>
          <p:cNvSpPr>
            <a:spLocks/>
          </p:cNvSpPr>
          <p:nvPr/>
        </p:nvSpPr>
        <p:spPr>
          <a:xfrm>
            <a:off x="3109023" y="4725500"/>
            <a:ext cx="2568469" cy="251427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 l="-24922" r="-24922" b="-2155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2" name="曲线"/>
          <p:cNvSpPr>
            <a:spLocks/>
          </p:cNvSpPr>
          <p:nvPr/>
        </p:nvSpPr>
        <p:spPr>
          <a:xfrm>
            <a:off x="12711871" y="4725956"/>
            <a:ext cx="2515573" cy="251557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/>
            <a:stretch>
              <a:fillRect l="-33530" r="-16313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3" name="曲线"/>
          <p:cNvSpPr>
            <a:spLocks/>
          </p:cNvSpPr>
          <p:nvPr/>
        </p:nvSpPr>
        <p:spPr>
          <a:xfrm>
            <a:off x="15370321" y="4725500"/>
            <a:ext cx="2516029" cy="251602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 l="-16666" r="-16666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4" name="Прямая линия"/>
          <p:cNvSpPr>
            <a:spLocks/>
          </p:cNvSpPr>
          <p:nvPr/>
        </p:nvSpPr>
        <p:spPr>
          <a:xfrm>
            <a:off x="6302678" y="2815614"/>
            <a:ext cx="0" cy="6492239"/>
          </a:xfrm>
          <a:prstGeom prst="line">
            <a:avLst/>
          </a:prstGeom>
          <a:noFill/>
          <a:ln w="38100" cap="flat" cmpd="sng">
            <a:solidFill>
              <a:srgbClr val="A20E20"/>
            </a:solidFill>
            <a:prstDash val="solid"/>
            <a:round/>
          </a:ln>
        </p:spPr>
      </p:sp>
      <p:sp>
        <p:nvSpPr>
          <p:cNvPr id="175" name="曲线"/>
          <p:cNvSpPr>
            <a:spLocks/>
          </p:cNvSpPr>
          <p:nvPr/>
        </p:nvSpPr>
        <p:spPr>
          <a:xfrm>
            <a:off x="9407828" y="4725956"/>
            <a:ext cx="2515572" cy="251557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/>
            <a:stretch>
              <a:fillRect l="-48642" t="-23462" r="-41637" b="-3311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76" name="Прямоугольники"/>
          <p:cNvSpPr>
            <a:spLocks/>
          </p:cNvSpPr>
          <p:nvPr/>
        </p:nvSpPr>
        <p:spPr>
          <a:xfrm>
            <a:off x="1704416" y="1319534"/>
            <a:ext cx="2681066" cy="6577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ИМПУЛЬС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77" name="Прямоугольники"/>
          <p:cNvSpPr>
            <a:spLocks/>
          </p:cNvSpPr>
          <p:nvPr/>
        </p:nvSpPr>
        <p:spPr>
          <a:xfrm>
            <a:off x="6512228" y="1319534"/>
            <a:ext cx="5791200" cy="6577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МЕДИКИ НЕ МЕДИКАМ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78" name="Прямоугольники"/>
          <p:cNvSpPr>
            <a:spLocks/>
          </p:cNvSpPr>
          <p:nvPr/>
        </p:nvSpPr>
        <p:spPr>
          <a:xfrm>
            <a:off x="14565374" y="1319534"/>
            <a:ext cx="2018209" cy="6577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ВЕКТОР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79" name="Прямоугольники"/>
          <p:cNvSpPr>
            <a:spLocks/>
          </p:cNvSpPr>
          <p:nvPr/>
        </p:nvSpPr>
        <p:spPr>
          <a:xfrm>
            <a:off x="441753" y="2809070"/>
            <a:ext cx="5334542" cy="16002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800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студенческий проект, объединяющий обучающихся всех вузов, с целью развития творческих способностей и реализации концертов по популяризации патриотизма и русской культуры</a:t>
            </a:r>
            <a:endParaRPr lang="zh-CN" altLang="en-US" sz="1800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80" name="Прямоугольники"/>
          <p:cNvSpPr>
            <a:spLocks/>
          </p:cNvSpPr>
          <p:nvPr/>
        </p:nvSpPr>
        <p:spPr>
          <a:xfrm>
            <a:off x="6512228" y="2828120"/>
            <a:ext cx="5780704" cy="15113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700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студенческий проект, целью которого является  просвещение в области медицины и здравоохранения посредством реализации мероприятий по популяризации ответственного отношения к здоровому образу жизни </a:t>
            </a:r>
            <a:endParaRPr lang="zh-CN" altLang="en-US" sz="1700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81" name="Прямоугольники"/>
          <p:cNvSpPr>
            <a:spLocks/>
          </p:cNvSpPr>
          <p:nvPr/>
        </p:nvSpPr>
        <p:spPr>
          <a:xfrm>
            <a:off x="12839563" y="2767988"/>
            <a:ext cx="5061515" cy="159956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25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799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студенческий проект, целью которого является развитие профессионального потенциала в многопрофильных направлениях и приобретения необходимых знаний и навыков </a:t>
            </a:r>
            <a:endParaRPr lang="zh-CN" altLang="en-US" sz="1799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82" name="Прямая линия"/>
          <p:cNvSpPr>
            <a:spLocks/>
          </p:cNvSpPr>
          <p:nvPr/>
        </p:nvSpPr>
        <p:spPr>
          <a:xfrm>
            <a:off x="12369131" y="2815614"/>
            <a:ext cx="0" cy="6492239"/>
          </a:xfrm>
          <a:prstGeom prst="line">
            <a:avLst/>
          </a:prstGeom>
          <a:noFill/>
          <a:ln w="38100" cap="flat" cmpd="sng">
            <a:solidFill>
              <a:srgbClr val="A20E20"/>
            </a:solidFill>
            <a:prstDash val="solid"/>
            <a:round/>
          </a:ln>
        </p:spPr>
      </p:sp>
    </p:spTree>
    <p:extLst>
      <p:ext uri="{BB962C8B-B14F-4D97-AF65-F5344CB8AC3E}">
        <p14:creationId xmlns:p14="http://schemas.microsoft.com/office/powerpoint/2010/main" val="988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и"/>
          <p:cNvSpPr>
            <a:spLocks/>
          </p:cNvSpPr>
          <p:nvPr/>
        </p:nvSpPr>
        <p:spPr>
          <a:xfrm>
            <a:off x="1000124" y="1028700"/>
            <a:ext cx="10015818" cy="1285874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sp>
      <p:sp>
        <p:nvSpPr>
          <p:cNvPr id="184" name="Прямоугольники"/>
          <p:cNvSpPr>
            <a:spLocks/>
          </p:cNvSpPr>
          <p:nvPr/>
        </p:nvSpPr>
        <p:spPr>
          <a:xfrm>
            <a:off x="-2437369" y="233044"/>
            <a:ext cx="16909856" cy="49771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9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799" b="1" i="0" u="none" strike="noStrike" kern="1200" cap="none" spc="0" baseline="0">
                <a:solidFill>
                  <a:srgbClr val="000000"/>
                </a:solidFill>
                <a:latin typeface="Merriweather Bold" charset="0"/>
                <a:ea typeface="Merriweather Bold" charset="0"/>
                <a:cs typeface="Merriweather Bold" charset="0"/>
                <a:sym typeface="Merriweather Bold" charset="0"/>
              </a:rPr>
              <a:t>ИМЕННАЯ СТИПЕНДИЯ ПРАВИТЕЛЬСТВА МОСКВЫ</a:t>
            </a:r>
            <a:endParaRPr lang="zh-CN" altLang="en-US" sz="2799" b="1" i="0" u="none" strike="noStrike" kern="1200" cap="none" spc="0" baseline="0">
              <a:solidFill>
                <a:srgbClr val="000000"/>
              </a:solidFill>
              <a:latin typeface="Merriweather Bold" charset="0"/>
              <a:ea typeface="Merriweather Bold" charset="0"/>
              <a:cs typeface="Merriweather Bold" charset="0"/>
              <a:sym typeface="Merriweather Bold" charset="0"/>
            </a:endParaRPr>
          </a:p>
        </p:txBody>
      </p:sp>
      <p:grpSp>
        <p:nvGrpSpPr>
          <p:cNvPr id="187" name="Объединение"/>
          <p:cNvGrpSpPr>
            <a:grpSpLocks/>
          </p:cNvGrpSpPr>
          <p:nvPr/>
        </p:nvGrpSpPr>
        <p:grpSpPr>
          <a:xfrm>
            <a:off x="-2072731" y="-209249"/>
            <a:ext cx="5765006" cy="1237949"/>
            <a:chOff x="-2072731" y="-209249"/>
            <a:chExt cx="5765006" cy="1237949"/>
          </a:xfrm>
        </p:grpSpPr>
        <p:sp>
          <p:nvSpPr>
            <p:cNvPr id="185" name="曲线"/>
            <p:cNvSpPr>
              <a:spLocks/>
            </p:cNvSpPr>
            <p:nvPr/>
          </p:nvSpPr>
          <p:spPr>
            <a:xfrm>
              <a:off x="-2072731" y="0"/>
              <a:ext cx="5765006" cy="102869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181" y="0"/>
                  </a:moveTo>
                  <a:lnTo>
                    <a:pt x="17418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rgbClr val="A20E20">
                <a:alpha val="16000"/>
              </a:srgbClr>
            </a:solidFill>
            <a:ln cap="flat" cmpd="sng">
              <a:noFill/>
              <a:prstDash val="solid"/>
              <a:miter/>
            </a:ln>
          </p:spPr>
        </p:sp>
        <p:sp>
          <p:nvSpPr>
            <p:cNvPr id="186" name="Прямоугольники"/>
            <p:cNvSpPr>
              <a:spLocks/>
            </p:cNvSpPr>
            <p:nvPr/>
          </p:nvSpPr>
          <p:spPr>
            <a:xfrm>
              <a:off x="-1375233" y="-209249"/>
              <a:ext cx="4370011" cy="123794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88" name="曲线"/>
          <p:cNvSpPr>
            <a:spLocks/>
          </p:cNvSpPr>
          <p:nvPr/>
        </p:nvSpPr>
        <p:spPr>
          <a:xfrm>
            <a:off x="189118" y="94560"/>
            <a:ext cx="839581" cy="83958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190" name="Объединение"/>
          <p:cNvGrpSpPr>
            <a:grpSpLocks/>
          </p:cNvGrpSpPr>
          <p:nvPr/>
        </p:nvGrpSpPr>
        <p:grpSpPr>
          <a:xfrm>
            <a:off x="112919" y="1757362"/>
            <a:ext cx="2521808" cy="2521808"/>
            <a:chOff x="112919" y="1757362"/>
            <a:chExt cx="2521808" cy="2521808"/>
          </a:xfrm>
        </p:grpSpPr>
        <p:sp>
          <p:nvSpPr>
            <p:cNvPr id="189" name="曲线"/>
            <p:cNvSpPr>
              <a:spLocks/>
            </p:cNvSpPr>
            <p:nvPr/>
          </p:nvSpPr>
          <p:spPr>
            <a:xfrm>
              <a:off x="112919" y="1757362"/>
              <a:ext cx="2521808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/>
              <a:stretch/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192" name="Объединение"/>
          <p:cNvGrpSpPr>
            <a:grpSpLocks/>
          </p:cNvGrpSpPr>
          <p:nvPr/>
        </p:nvGrpSpPr>
        <p:grpSpPr>
          <a:xfrm>
            <a:off x="2707863" y="1757362"/>
            <a:ext cx="2521808" cy="2521808"/>
            <a:chOff x="2707863" y="1757362"/>
            <a:chExt cx="2521808" cy="2521808"/>
          </a:xfrm>
        </p:grpSpPr>
        <p:sp>
          <p:nvSpPr>
            <p:cNvPr id="191" name="曲线"/>
            <p:cNvSpPr>
              <a:spLocks/>
            </p:cNvSpPr>
            <p:nvPr/>
          </p:nvSpPr>
          <p:spPr>
            <a:xfrm>
              <a:off x="2707863" y="1757362"/>
              <a:ext cx="2521808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/>
              <a:stretch>
                <a:fillRect l="-23809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194" name="Объединение"/>
          <p:cNvGrpSpPr>
            <a:grpSpLocks/>
          </p:cNvGrpSpPr>
          <p:nvPr/>
        </p:nvGrpSpPr>
        <p:grpSpPr>
          <a:xfrm>
            <a:off x="5305871" y="1757362"/>
            <a:ext cx="2521807" cy="2521808"/>
            <a:chOff x="5305871" y="1757362"/>
            <a:chExt cx="2521807" cy="2521808"/>
          </a:xfrm>
        </p:grpSpPr>
        <p:sp>
          <p:nvSpPr>
            <p:cNvPr id="193" name="曲线"/>
            <p:cNvSpPr>
              <a:spLocks/>
            </p:cNvSpPr>
            <p:nvPr/>
          </p:nvSpPr>
          <p:spPr>
            <a:xfrm>
              <a:off x="5305871" y="1757362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/>
              <a:stretch>
                <a:fillRect l="-24879" r="-24879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196" name="Объединение"/>
          <p:cNvGrpSpPr>
            <a:grpSpLocks/>
          </p:cNvGrpSpPr>
          <p:nvPr/>
        </p:nvGrpSpPr>
        <p:grpSpPr>
          <a:xfrm>
            <a:off x="7900814" y="1757362"/>
            <a:ext cx="2521807" cy="2521808"/>
            <a:chOff x="7900814" y="1757362"/>
            <a:chExt cx="2521807" cy="2521808"/>
          </a:xfrm>
        </p:grpSpPr>
        <p:sp>
          <p:nvSpPr>
            <p:cNvPr id="195" name="曲线"/>
            <p:cNvSpPr>
              <a:spLocks/>
            </p:cNvSpPr>
            <p:nvPr/>
          </p:nvSpPr>
          <p:spPr>
            <a:xfrm>
              <a:off x="7900814" y="1757362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7"/>
              <a:stretch>
                <a:fillRect t="-3676" b="-4641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198" name="Объединение"/>
          <p:cNvGrpSpPr>
            <a:grpSpLocks/>
          </p:cNvGrpSpPr>
          <p:nvPr/>
        </p:nvGrpSpPr>
        <p:grpSpPr>
          <a:xfrm>
            <a:off x="10498822" y="1757362"/>
            <a:ext cx="2521807" cy="2521808"/>
            <a:chOff x="10498822" y="1757362"/>
            <a:chExt cx="2521807" cy="2521808"/>
          </a:xfrm>
        </p:grpSpPr>
        <p:sp>
          <p:nvSpPr>
            <p:cNvPr id="197" name="曲线"/>
            <p:cNvSpPr>
              <a:spLocks/>
            </p:cNvSpPr>
            <p:nvPr/>
          </p:nvSpPr>
          <p:spPr>
            <a:xfrm>
              <a:off x="10498822" y="1757362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8"/>
              <a:stretch>
                <a:fillRect l="-50082" r="-27695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00" name="Объединение"/>
          <p:cNvGrpSpPr>
            <a:grpSpLocks/>
          </p:cNvGrpSpPr>
          <p:nvPr/>
        </p:nvGrpSpPr>
        <p:grpSpPr>
          <a:xfrm>
            <a:off x="13096830" y="1757362"/>
            <a:ext cx="2521807" cy="2521808"/>
            <a:chOff x="13096830" y="1757362"/>
            <a:chExt cx="2521807" cy="2521808"/>
          </a:xfrm>
        </p:grpSpPr>
        <p:sp>
          <p:nvSpPr>
            <p:cNvPr id="199" name="曲线"/>
            <p:cNvSpPr>
              <a:spLocks/>
            </p:cNvSpPr>
            <p:nvPr/>
          </p:nvSpPr>
          <p:spPr>
            <a:xfrm>
              <a:off x="13096830" y="1757362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9"/>
              <a:stretch>
                <a:fillRect t="-19204" b="-19204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02" name="Объединение"/>
          <p:cNvGrpSpPr>
            <a:grpSpLocks/>
          </p:cNvGrpSpPr>
          <p:nvPr/>
        </p:nvGrpSpPr>
        <p:grpSpPr>
          <a:xfrm>
            <a:off x="15691774" y="1757362"/>
            <a:ext cx="2521807" cy="2521808"/>
            <a:chOff x="15691774" y="1757362"/>
            <a:chExt cx="2521807" cy="2521808"/>
          </a:xfrm>
        </p:grpSpPr>
        <p:sp>
          <p:nvSpPr>
            <p:cNvPr id="201" name="曲线"/>
            <p:cNvSpPr>
              <a:spLocks/>
            </p:cNvSpPr>
            <p:nvPr/>
          </p:nvSpPr>
          <p:spPr>
            <a:xfrm>
              <a:off x="15691774" y="1757362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0"/>
              <a:stretch>
                <a:fillRect l="-25046" r="-2504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04" name="Объединение"/>
          <p:cNvGrpSpPr>
            <a:grpSpLocks/>
          </p:cNvGrpSpPr>
          <p:nvPr/>
        </p:nvGrpSpPr>
        <p:grpSpPr>
          <a:xfrm>
            <a:off x="112919" y="4374420"/>
            <a:ext cx="2521808" cy="2521807"/>
            <a:chOff x="112919" y="4374420"/>
            <a:chExt cx="2521808" cy="2521807"/>
          </a:xfrm>
        </p:grpSpPr>
        <p:sp>
          <p:nvSpPr>
            <p:cNvPr id="203" name="曲线"/>
            <p:cNvSpPr>
              <a:spLocks/>
            </p:cNvSpPr>
            <p:nvPr/>
          </p:nvSpPr>
          <p:spPr>
            <a:xfrm>
              <a:off x="112919" y="4374420"/>
              <a:ext cx="2521808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1"/>
              <a:stretch>
                <a:fillRect l="-25046" r="-2504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06" name="Объединение"/>
          <p:cNvGrpSpPr>
            <a:grpSpLocks/>
          </p:cNvGrpSpPr>
          <p:nvPr/>
        </p:nvGrpSpPr>
        <p:grpSpPr>
          <a:xfrm>
            <a:off x="2707863" y="4374420"/>
            <a:ext cx="2521808" cy="2521807"/>
            <a:chOff x="2707863" y="4374420"/>
            <a:chExt cx="2521808" cy="2521807"/>
          </a:xfrm>
        </p:grpSpPr>
        <p:sp>
          <p:nvSpPr>
            <p:cNvPr id="205" name="曲线"/>
            <p:cNvSpPr>
              <a:spLocks/>
            </p:cNvSpPr>
            <p:nvPr/>
          </p:nvSpPr>
          <p:spPr>
            <a:xfrm>
              <a:off x="2707863" y="4374420"/>
              <a:ext cx="2521808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2"/>
              <a:stretch>
                <a:fillRect l="-25187" r="-25187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08" name="Объединение"/>
          <p:cNvGrpSpPr>
            <a:grpSpLocks/>
          </p:cNvGrpSpPr>
          <p:nvPr/>
        </p:nvGrpSpPr>
        <p:grpSpPr>
          <a:xfrm>
            <a:off x="5305871" y="4374420"/>
            <a:ext cx="2521807" cy="2521807"/>
            <a:chOff x="5305871" y="4374420"/>
            <a:chExt cx="2521807" cy="2521807"/>
          </a:xfrm>
        </p:grpSpPr>
        <p:sp>
          <p:nvSpPr>
            <p:cNvPr id="207" name="曲线"/>
            <p:cNvSpPr>
              <a:spLocks/>
            </p:cNvSpPr>
            <p:nvPr/>
          </p:nvSpPr>
          <p:spPr>
            <a:xfrm>
              <a:off x="5305871" y="4374420"/>
              <a:ext cx="2521807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3"/>
              <a:stretch>
                <a:fillRect l="-25046" r="-2504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10" name="Объединение"/>
          <p:cNvGrpSpPr>
            <a:grpSpLocks/>
          </p:cNvGrpSpPr>
          <p:nvPr/>
        </p:nvGrpSpPr>
        <p:grpSpPr>
          <a:xfrm>
            <a:off x="7900814" y="4374420"/>
            <a:ext cx="2521807" cy="2521807"/>
            <a:chOff x="7900814" y="4374420"/>
            <a:chExt cx="2521807" cy="2521807"/>
          </a:xfrm>
        </p:grpSpPr>
        <p:sp>
          <p:nvSpPr>
            <p:cNvPr id="209" name="曲线"/>
            <p:cNvSpPr>
              <a:spLocks/>
            </p:cNvSpPr>
            <p:nvPr/>
          </p:nvSpPr>
          <p:spPr>
            <a:xfrm>
              <a:off x="7900814" y="4374420"/>
              <a:ext cx="2521807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4"/>
              <a:stretch>
                <a:fillRect l="-38888" r="-38888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12" name="Объединение"/>
          <p:cNvGrpSpPr>
            <a:grpSpLocks/>
          </p:cNvGrpSpPr>
          <p:nvPr/>
        </p:nvGrpSpPr>
        <p:grpSpPr>
          <a:xfrm>
            <a:off x="10498822" y="4374420"/>
            <a:ext cx="2521807" cy="2521807"/>
            <a:chOff x="10498822" y="4374420"/>
            <a:chExt cx="2521807" cy="2521807"/>
          </a:xfrm>
        </p:grpSpPr>
        <p:sp>
          <p:nvSpPr>
            <p:cNvPr id="211" name="曲线"/>
            <p:cNvSpPr>
              <a:spLocks/>
            </p:cNvSpPr>
            <p:nvPr/>
          </p:nvSpPr>
          <p:spPr>
            <a:xfrm>
              <a:off x="10498822" y="4374420"/>
              <a:ext cx="2521807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5"/>
              <a:stretch>
                <a:fillRect t="-3908" b="-3908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14" name="Объединение"/>
          <p:cNvGrpSpPr>
            <a:grpSpLocks/>
          </p:cNvGrpSpPr>
          <p:nvPr/>
        </p:nvGrpSpPr>
        <p:grpSpPr>
          <a:xfrm>
            <a:off x="13096830" y="4374420"/>
            <a:ext cx="2521807" cy="2521807"/>
            <a:chOff x="13096830" y="4374420"/>
            <a:chExt cx="2521807" cy="2521807"/>
          </a:xfrm>
        </p:grpSpPr>
        <p:sp>
          <p:nvSpPr>
            <p:cNvPr id="213" name="曲线"/>
            <p:cNvSpPr>
              <a:spLocks/>
            </p:cNvSpPr>
            <p:nvPr/>
          </p:nvSpPr>
          <p:spPr>
            <a:xfrm>
              <a:off x="13096830" y="4374420"/>
              <a:ext cx="2521807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6"/>
              <a:stretch/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16" name="Объединение"/>
          <p:cNvGrpSpPr>
            <a:grpSpLocks/>
          </p:cNvGrpSpPr>
          <p:nvPr/>
        </p:nvGrpSpPr>
        <p:grpSpPr>
          <a:xfrm>
            <a:off x="15691774" y="4374420"/>
            <a:ext cx="2521807" cy="2521807"/>
            <a:chOff x="15691774" y="4374420"/>
            <a:chExt cx="2521807" cy="2521807"/>
          </a:xfrm>
        </p:grpSpPr>
        <p:sp>
          <p:nvSpPr>
            <p:cNvPr id="215" name="曲线"/>
            <p:cNvSpPr>
              <a:spLocks/>
            </p:cNvSpPr>
            <p:nvPr/>
          </p:nvSpPr>
          <p:spPr>
            <a:xfrm>
              <a:off x="15691774" y="4374420"/>
              <a:ext cx="2521807" cy="2521807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7"/>
              <a:stretch>
                <a:fillRect l="-25046" r="-2504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18" name="Объединение"/>
          <p:cNvGrpSpPr>
            <a:grpSpLocks/>
          </p:cNvGrpSpPr>
          <p:nvPr/>
        </p:nvGrpSpPr>
        <p:grpSpPr>
          <a:xfrm>
            <a:off x="112919" y="6991477"/>
            <a:ext cx="2521808" cy="2521808"/>
            <a:chOff x="112919" y="6991477"/>
            <a:chExt cx="2521808" cy="2521808"/>
          </a:xfrm>
        </p:grpSpPr>
        <p:sp>
          <p:nvSpPr>
            <p:cNvPr id="217" name="曲线"/>
            <p:cNvSpPr>
              <a:spLocks/>
            </p:cNvSpPr>
            <p:nvPr/>
          </p:nvSpPr>
          <p:spPr>
            <a:xfrm>
              <a:off x="112919" y="6991477"/>
              <a:ext cx="2521808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8"/>
              <a:stretch>
                <a:fillRect t="-16666" b="-1666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20" name="Объединение"/>
          <p:cNvGrpSpPr>
            <a:grpSpLocks/>
          </p:cNvGrpSpPr>
          <p:nvPr/>
        </p:nvGrpSpPr>
        <p:grpSpPr>
          <a:xfrm>
            <a:off x="2707863" y="6991477"/>
            <a:ext cx="2521808" cy="2521808"/>
            <a:chOff x="2707863" y="6991477"/>
            <a:chExt cx="2521808" cy="2521808"/>
          </a:xfrm>
        </p:grpSpPr>
        <p:sp>
          <p:nvSpPr>
            <p:cNvPr id="219" name="曲线"/>
            <p:cNvSpPr>
              <a:spLocks/>
            </p:cNvSpPr>
            <p:nvPr/>
          </p:nvSpPr>
          <p:spPr>
            <a:xfrm>
              <a:off x="2707863" y="6991477"/>
              <a:ext cx="2521808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9"/>
              <a:stretch/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22" name="Объединение"/>
          <p:cNvGrpSpPr>
            <a:grpSpLocks/>
          </p:cNvGrpSpPr>
          <p:nvPr/>
        </p:nvGrpSpPr>
        <p:grpSpPr>
          <a:xfrm>
            <a:off x="5305871" y="6991477"/>
            <a:ext cx="2521807" cy="2521808"/>
            <a:chOff x="5305871" y="6991477"/>
            <a:chExt cx="2521807" cy="2521808"/>
          </a:xfrm>
        </p:grpSpPr>
        <p:sp>
          <p:nvSpPr>
            <p:cNvPr id="221" name="曲线"/>
            <p:cNvSpPr>
              <a:spLocks/>
            </p:cNvSpPr>
            <p:nvPr/>
          </p:nvSpPr>
          <p:spPr>
            <a:xfrm>
              <a:off x="5305871" y="6991477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20"/>
              <a:stretch>
                <a:fillRect l="-32304" r="-32304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24" name="Объединение"/>
          <p:cNvGrpSpPr>
            <a:grpSpLocks/>
          </p:cNvGrpSpPr>
          <p:nvPr/>
        </p:nvGrpSpPr>
        <p:grpSpPr>
          <a:xfrm>
            <a:off x="7900814" y="6991477"/>
            <a:ext cx="2521807" cy="2521808"/>
            <a:chOff x="7900814" y="6991477"/>
            <a:chExt cx="2521807" cy="2521808"/>
          </a:xfrm>
        </p:grpSpPr>
        <p:sp>
          <p:nvSpPr>
            <p:cNvPr id="223" name="曲线"/>
            <p:cNvSpPr>
              <a:spLocks/>
            </p:cNvSpPr>
            <p:nvPr/>
          </p:nvSpPr>
          <p:spPr>
            <a:xfrm>
              <a:off x="7900814" y="6991477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21"/>
              <a:stretch>
                <a:fillRect l="-25046" r="-25046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26" name="Объединение"/>
          <p:cNvGrpSpPr>
            <a:grpSpLocks/>
          </p:cNvGrpSpPr>
          <p:nvPr/>
        </p:nvGrpSpPr>
        <p:grpSpPr>
          <a:xfrm>
            <a:off x="10498822" y="6991477"/>
            <a:ext cx="2521807" cy="2521808"/>
            <a:chOff x="10498822" y="6991477"/>
            <a:chExt cx="2521807" cy="2521808"/>
          </a:xfrm>
        </p:grpSpPr>
        <p:sp>
          <p:nvSpPr>
            <p:cNvPr id="225" name="曲线"/>
            <p:cNvSpPr>
              <a:spLocks/>
            </p:cNvSpPr>
            <p:nvPr/>
          </p:nvSpPr>
          <p:spPr>
            <a:xfrm>
              <a:off x="10498822" y="6991477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22"/>
              <a:stretch>
                <a:fillRect l="-41525" t="-7890" r="-47800" b="-11858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28" name="Объединение"/>
          <p:cNvGrpSpPr>
            <a:grpSpLocks/>
          </p:cNvGrpSpPr>
          <p:nvPr/>
        </p:nvGrpSpPr>
        <p:grpSpPr>
          <a:xfrm>
            <a:off x="15691774" y="6991477"/>
            <a:ext cx="2521807" cy="2521808"/>
            <a:chOff x="15691774" y="6991477"/>
            <a:chExt cx="2521807" cy="2521808"/>
          </a:xfrm>
        </p:grpSpPr>
        <p:sp>
          <p:nvSpPr>
            <p:cNvPr id="227" name="曲线"/>
            <p:cNvSpPr>
              <a:spLocks/>
            </p:cNvSpPr>
            <p:nvPr/>
          </p:nvSpPr>
          <p:spPr>
            <a:xfrm>
              <a:off x="15691774" y="6991477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23"/>
              <a:stretch>
                <a:fillRect l="-3262" r="-3262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30" name="Объединение"/>
          <p:cNvGrpSpPr>
            <a:grpSpLocks/>
          </p:cNvGrpSpPr>
          <p:nvPr/>
        </p:nvGrpSpPr>
        <p:grpSpPr>
          <a:xfrm>
            <a:off x="13095299" y="6991477"/>
            <a:ext cx="2521807" cy="2521808"/>
            <a:chOff x="13095299" y="6991477"/>
            <a:chExt cx="2521807" cy="2521808"/>
          </a:xfrm>
        </p:grpSpPr>
        <p:sp>
          <p:nvSpPr>
            <p:cNvPr id="229" name="曲线"/>
            <p:cNvSpPr>
              <a:spLocks/>
            </p:cNvSpPr>
            <p:nvPr/>
          </p:nvSpPr>
          <p:spPr>
            <a:xfrm>
              <a:off x="13095299" y="6991477"/>
              <a:ext cx="2521807" cy="252180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24"/>
              <a:stretch/>
            </a:blipFill>
            <a:ln cap="flat" cmpd="sng">
              <a:noFill/>
              <a:prstDash val="solid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45175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Прямоугольники"/>
          <p:cNvSpPr>
            <a:spLocks/>
          </p:cNvSpPr>
          <p:nvPr/>
        </p:nvSpPr>
        <p:spPr>
          <a:xfrm>
            <a:off x="1000124" y="1028700"/>
            <a:ext cx="10015818" cy="1285874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sp>
      <p:sp>
        <p:nvSpPr>
          <p:cNvPr id="232" name="Прямоугольники"/>
          <p:cNvSpPr>
            <a:spLocks/>
          </p:cNvSpPr>
          <p:nvPr/>
        </p:nvSpPr>
        <p:spPr>
          <a:xfrm>
            <a:off x="-1697634" y="273684"/>
            <a:ext cx="16909856" cy="49771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9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799" b="1" i="0" u="none" strike="noStrike" kern="1200" cap="none" spc="0" baseline="0">
                <a:solidFill>
                  <a:srgbClr val="000000"/>
                </a:solidFill>
                <a:latin typeface="Merriweather Bold" charset="0"/>
                <a:ea typeface="Merriweather Bold" charset="0"/>
                <a:cs typeface="Merriweather Bold" charset="0"/>
                <a:sym typeface="Merriweather Bold" charset="0"/>
              </a:rPr>
              <a:t>ИМЕННАЯ СТИПЕНДИЯ ПРАВИТЕЛЬСТВА МОСКВЫ</a:t>
            </a:r>
            <a:endParaRPr lang="zh-CN" altLang="en-US" sz="2799" b="1" i="0" u="none" strike="noStrike" kern="1200" cap="none" spc="0" baseline="0">
              <a:solidFill>
                <a:srgbClr val="000000"/>
              </a:solidFill>
              <a:latin typeface="Merriweather Bold" charset="0"/>
              <a:ea typeface="Merriweather Bold" charset="0"/>
              <a:cs typeface="Merriweather Bold" charset="0"/>
              <a:sym typeface="Merriweather Bold" charset="0"/>
            </a:endParaRPr>
          </a:p>
        </p:txBody>
      </p:sp>
      <p:grpSp>
        <p:nvGrpSpPr>
          <p:cNvPr id="235" name="Объединение"/>
          <p:cNvGrpSpPr>
            <a:grpSpLocks/>
          </p:cNvGrpSpPr>
          <p:nvPr/>
        </p:nvGrpSpPr>
        <p:grpSpPr>
          <a:xfrm>
            <a:off x="-2072731" y="-209249"/>
            <a:ext cx="5765006" cy="1237949"/>
            <a:chOff x="-2072731" y="-209249"/>
            <a:chExt cx="5765006" cy="1237949"/>
          </a:xfrm>
        </p:grpSpPr>
        <p:sp>
          <p:nvSpPr>
            <p:cNvPr id="233" name="曲线"/>
            <p:cNvSpPr>
              <a:spLocks/>
            </p:cNvSpPr>
            <p:nvPr/>
          </p:nvSpPr>
          <p:spPr>
            <a:xfrm>
              <a:off x="-2072731" y="0"/>
              <a:ext cx="5765006" cy="102869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181" y="0"/>
                  </a:moveTo>
                  <a:lnTo>
                    <a:pt x="17418" y="0"/>
                  </a:lnTo>
                  <a:lnTo>
                    <a:pt x="21600" y="21599"/>
                  </a:lnTo>
                  <a:lnTo>
                    <a:pt x="0" y="21599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rgbClr val="A20E20">
                <a:alpha val="16000"/>
              </a:srgbClr>
            </a:solidFill>
            <a:ln cap="flat" cmpd="sng">
              <a:noFill/>
              <a:prstDash val="solid"/>
              <a:miter/>
            </a:ln>
          </p:spPr>
        </p:sp>
        <p:sp>
          <p:nvSpPr>
            <p:cNvPr id="234" name="Прямоугольники"/>
            <p:cNvSpPr>
              <a:spLocks/>
            </p:cNvSpPr>
            <p:nvPr/>
          </p:nvSpPr>
          <p:spPr>
            <a:xfrm>
              <a:off x="-1375233" y="-209249"/>
              <a:ext cx="4370011" cy="123794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236" name="曲线"/>
          <p:cNvSpPr>
            <a:spLocks/>
          </p:cNvSpPr>
          <p:nvPr/>
        </p:nvSpPr>
        <p:spPr>
          <a:xfrm>
            <a:off x="189118" y="94560"/>
            <a:ext cx="839581" cy="839581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238" name="Объединение"/>
          <p:cNvGrpSpPr>
            <a:grpSpLocks/>
          </p:cNvGrpSpPr>
          <p:nvPr/>
        </p:nvGrpSpPr>
        <p:grpSpPr>
          <a:xfrm>
            <a:off x="547908" y="1268653"/>
            <a:ext cx="5055735" cy="2839659"/>
            <a:chOff x="547908" y="1268653"/>
            <a:chExt cx="5055735" cy="2839659"/>
          </a:xfrm>
        </p:grpSpPr>
        <p:sp>
          <p:nvSpPr>
            <p:cNvPr id="237" name="曲线"/>
            <p:cNvSpPr>
              <a:spLocks/>
            </p:cNvSpPr>
            <p:nvPr/>
          </p:nvSpPr>
          <p:spPr>
            <a:xfrm>
              <a:off x="547908" y="1268653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4"/>
              <a:stretch>
                <a:fillRect t="-9309" b="-9309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40" name="Объединение"/>
          <p:cNvGrpSpPr>
            <a:grpSpLocks/>
          </p:cNvGrpSpPr>
          <p:nvPr/>
        </p:nvGrpSpPr>
        <p:grpSpPr>
          <a:xfrm>
            <a:off x="6616132" y="7098885"/>
            <a:ext cx="5055735" cy="2839659"/>
            <a:chOff x="6616132" y="7098885"/>
            <a:chExt cx="5055735" cy="2839659"/>
          </a:xfrm>
        </p:grpSpPr>
        <p:sp>
          <p:nvSpPr>
            <p:cNvPr id="239" name="曲线"/>
            <p:cNvSpPr>
              <a:spLocks/>
            </p:cNvSpPr>
            <p:nvPr/>
          </p:nvSpPr>
          <p:spPr>
            <a:xfrm>
              <a:off x="6616132" y="7098885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5"/>
              <a:stretch>
                <a:fillRect t="-9309" b="-9309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42" name="Объединение"/>
          <p:cNvGrpSpPr>
            <a:grpSpLocks/>
          </p:cNvGrpSpPr>
          <p:nvPr/>
        </p:nvGrpSpPr>
        <p:grpSpPr>
          <a:xfrm>
            <a:off x="6616132" y="1268653"/>
            <a:ext cx="5055735" cy="2839659"/>
            <a:chOff x="6616132" y="1268653"/>
            <a:chExt cx="5055735" cy="2839659"/>
          </a:xfrm>
        </p:grpSpPr>
        <p:sp>
          <p:nvSpPr>
            <p:cNvPr id="241" name="曲线"/>
            <p:cNvSpPr>
              <a:spLocks/>
            </p:cNvSpPr>
            <p:nvPr/>
          </p:nvSpPr>
          <p:spPr>
            <a:xfrm>
              <a:off x="6616132" y="1268653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6"/>
              <a:stretch>
                <a:fillRect l="-7783" t="-11949" r="-20959" b="-40763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44" name="Объединение"/>
          <p:cNvGrpSpPr>
            <a:grpSpLocks/>
          </p:cNvGrpSpPr>
          <p:nvPr/>
        </p:nvGrpSpPr>
        <p:grpSpPr>
          <a:xfrm>
            <a:off x="6616132" y="4173183"/>
            <a:ext cx="5055735" cy="2839659"/>
            <a:chOff x="6616132" y="4173183"/>
            <a:chExt cx="5055735" cy="2839659"/>
          </a:xfrm>
        </p:grpSpPr>
        <p:sp>
          <p:nvSpPr>
            <p:cNvPr id="243" name="曲线"/>
            <p:cNvSpPr>
              <a:spLocks/>
            </p:cNvSpPr>
            <p:nvPr/>
          </p:nvSpPr>
          <p:spPr>
            <a:xfrm>
              <a:off x="6616132" y="4173183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7"/>
              <a:stretch>
                <a:fillRect t="-9420" b="-9420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46" name="Объединение"/>
          <p:cNvGrpSpPr>
            <a:grpSpLocks/>
          </p:cNvGrpSpPr>
          <p:nvPr/>
        </p:nvGrpSpPr>
        <p:grpSpPr>
          <a:xfrm>
            <a:off x="547908" y="4173183"/>
            <a:ext cx="5055735" cy="2839659"/>
            <a:chOff x="547908" y="4173183"/>
            <a:chExt cx="5055735" cy="2839659"/>
          </a:xfrm>
        </p:grpSpPr>
        <p:sp>
          <p:nvSpPr>
            <p:cNvPr id="245" name="曲线"/>
            <p:cNvSpPr>
              <a:spLocks/>
            </p:cNvSpPr>
            <p:nvPr/>
          </p:nvSpPr>
          <p:spPr>
            <a:xfrm>
              <a:off x="547908" y="4173183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8"/>
              <a:stretch>
                <a:fillRect t="-9420" b="-9420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48" name="Объединение"/>
          <p:cNvGrpSpPr>
            <a:grpSpLocks/>
          </p:cNvGrpSpPr>
          <p:nvPr/>
        </p:nvGrpSpPr>
        <p:grpSpPr>
          <a:xfrm>
            <a:off x="12684356" y="1258068"/>
            <a:ext cx="5055735" cy="2839658"/>
            <a:chOff x="12684356" y="1258068"/>
            <a:chExt cx="5055735" cy="2839658"/>
          </a:xfrm>
        </p:grpSpPr>
        <p:sp>
          <p:nvSpPr>
            <p:cNvPr id="247" name="曲线"/>
            <p:cNvSpPr>
              <a:spLocks/>
            </p:cNvSpPr>
            <p:nvPr/>
          </p:nvSpPr>
          <p:spPr>
            <a:xfrm>
              <a:off x="12684356" y="1258068"/>
              <a:ext cx="5055735" cy="283965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9"/>
              <a:stretch>
                <a:fillRect t="-9309" b="-9309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50" name="Объединение"/>
          <p:cNvGrpSpPr>
            <a:grpSpLocks/>
          </p:cNvGrpSpPr>
          <p:nvPr/>
        </p:nvGrpSpPr>
        <p:grpSpPr>
          <a:xfrm>
            <a:off x="12684356" y="4162599"/>
            <a:ext cx="5055735" cy="2839659"/>
            <a:chOff x="12684356" y="4162599"/>
            <a:chExt cx="5055735" cy="2839659"/>
          </a:xfrm>
        </p:grpSpPr>
        <p:sp>
          <p:nvSpPr>
            <p:cNvPr id="249" name="曲线"/>
            <p:cNvSpPr>
              <a:spLocks/>
            </p:cNvSpPr>
            <p:nvPr/>
          </p:nvSpPr>
          <p:spPr>
            <a:xfrm>
              <a:off x="12684356" y="4162599"/>
              <a:ext cx="5055735" cy="283965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0"/>
              <a:stretch>
                <a:fillRect l="-5337" r="-5337"/>
              </a:stretch>
            </a:blipFill>
            <a:ln cap="flat" cmpd="sng">
              <a:noFill/>
              <a:prstDash val="solid"/>
              <a:miter/>
            </a:ln>
          </p:spPr>
        </p:sp>
      </p:grpSp>
      <p:grpSp>
        <p:nvGrpSpPr>
          <p:cNvPr id="252" name="Объединение"/>
          <p:cNvGrpSpPr>
            <a:grpSpLocks/>
          </p:cNvGrpSpPr>
          <p:nvPr/>
        </p:nvGrpSpPr>
        <p:grpSpPr>
          <a:xfrm>
            <a:off x="12684356" y="7088299"/>
            <a:ext cx="5055735" cy="2839658"/>
            <a:chOff x="12684356" y="7088299"/>
            <a:chExt cx="5055735" cy="2839658"/>
          </a:xfrm>
        </p:grpSpPr>
        <p:sp>
          <p:nvSpPr>
            <p:cNvPr id="251" name="曲线"/>
            <p:cNvSpPr>
              <a:spLocks/>
            </p:cNvSpPr>
            <p:nvPr/>
          </p:nvSpPr>
          <p:spPr>
            <a:xfrm>
              <a:off x="12684356" y="7088299"/>
              <a:ext cx="5055735" cy="283965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blipFill rotWithShape="1">
              <a:blip r:embed="rId11"/>
              <a:stretch>
                <a:fillRect t="-9309" b="-9309"/>
              </a:stretch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253" name="Прямая линия"/>
          <p:cNvSpPr>
            <a:spLocks/>
          </p:cNvSpPr>
          <p:nvPr/>
        </p:nvSpPr>
        <p:spPr>
          <a:xfrm>
            <a:off x="6069947" y="1671637"/>
            <a:ext cx="0" cy="7859561"/>
          </a:xfrm>
          <a:prstGeom prst="line">
            <a:avLst/>
          </a:prstGeom>
          <a:noFill/>
          <a:ln w="104775" cap="flat" cmpd="sng">
            <a:solidFill>
              <a:srgbClr val="A20E20"/>
            </a:solidFill>
            <a:prstDash val="sysDot"/>
            <a:round/>
          </a:ln>
        </p:spPr>
      </p:sp>
      <p:sp>
        <p:nvSpPr>
          <p:cNvPr id="254" name="Прямая линия"/>
          <p:cNvSpPr>
            <a:spLocks/>
          </p:cNvSpPr>
          <p:nvPr/>
        </p:nvSpPr>
        <p:spPr>
          <a:xfrm>
            <a:off x="12178112" y="1671637"/>
            <a:ext cx="0" cy="7859561"/>
          </a:xfrm>
          <a:prstGeom prst="line">
            <a:avLst/>
          </a:prstGeom>
          <a:noFill/>
          <a:ln w="104775" cap="flat" cmpd="sng">
            <a:solidFill>
              <a:srgbClr val="A20E20"/>
            </a:solidFill>
            <a:prstDash val="sysDot"/>
            <a:round/>
          </a:ln>
        </p:spPr>
      </p:sp>
      <p:pic>
        <p:nvPicPr>
          <p:cNvPr id="255" name="Изображения"/>
          <p:cNvPicPr>
            <a:picLocks noChangeAspect="1"/>
          </p:cNvPicPr>
          <p:nvPr/>
        </p:nvPicPr>
        <p:blipFill>
          <a:blip r:embed="rId12" cstate="print"/>
          <a:srcRect t="7909" b="19602"/>
          <a:stretch>
            <a:fillRect/>
          </a:stretch>
        </p:blipFill>
        <p:spPr>
          <a:xfrm>
            <a:off x="547909" y="7185215"/>
            <a:ext cx="5055735" cy="275888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6373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менная_стипендия_Правительства_Москвы">
            <a:hlinkClick r:id="" action="ppaction://media"/>
            <a:extLst>
              <a:ext uri="{FF2B5EF4-FFF2-40B4-BE49-F238E27FC236}">
                <a16:creationId xmlns:a16="http://schemas.microsoft.com/office/drawing/2014/main" xmlns="" id="{DF2500FB-D4F2-45AF-8173-7A206CF02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Объединение"/>
          <p:cNvGrpSpPr>
            <a:grpSpLocks/>
          </p:cNvGrpSpPr>
          <p:nvPr/>
        </p:nvGrpSpPr>
        <p:grpSpPr>
          <a:xfrm>
            <a:off x="514349" y="244227"/>
            <a:ext cx="17259302" cy="9634650"/>
            <a:chOff x="514350" y="235762"/>
            <a:chExt cx="17259302" cy="9634650"/>
          </a:xfrm>
        </p:grpSpPr>
        <p:sp>
          <p:nvSpPr>
            <p:cNvPr id="34" name="曲线"/>
            <p:cNvSpPr>
              <a:spLocks/>
            </p:cNvSpPr>
            <p:nvPr/>
          </p:nvSpPr>
          <p:spPr>
            <a:xfrm>
              <a:off x="514350" y="416589"/>
              <a:ext cx="17259302" cy="945382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35" name="Прямоугольники"/>
            <p:cNvSpPr>
              <a:spLocks/>
            </p:cNvSpPr>
            <p:nvPr/>
          </p:nvSpPr>
          <p:spPr>
            <a:xfrm>
              <a:off x="514350" y="235762"/>
              <a:ext cx="17259302" cy="9634650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50800" tIns="50800" rIns="50800" bIns="50800" anchor="ctr" anchorCtr="0">
              <a:prstTxWarp prst="textNoShape">
                <a:avLst/>
              </a:prstTxWarp>
            </a:bodyPr>
            <a:lstStyle/>
            <a:p>
              <a:pPr marL="0" indent="0" algn="ctr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endParaRPr>
            </a:p>
            <a:p>
              <a:pPr marL="0" indent="0" algn="ctr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altLang="zh-CN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endParaRPr>
            </a:p>
            <a:p>
              <a:pPr marL="0" indent="0" algn="ctr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18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宋体" charset="0"/>
                <a:cs typeface="Calibri" charset="0"/>
              </a:endParaRPr>
            </a:p>
          </p:txBody>
        </p:sp>
      </p:grpSp>
      <p:sp>
        <p:nvSpPr>
          <p:cNvPr id="37" name="Прямоугольники"/>
          <p:cNvSpPr>
            <a:spLocks/>
          </p:cNvSpPr>
          <p:nvPr/>
        </p:nvSpPr>
        <p:spPr>
          <a:xfrm>
            <a:off x="5411372" y="1347604"/>
            <a:ext cx="11467488" cy="1766637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Это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2000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студентов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столичных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вузов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,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которые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имеют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выдающиеся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успехи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в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обучении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и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активную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гражданскую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позицию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,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принимая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участие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в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общественно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важных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проектах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и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программах</a:t>
            </a:r>
            <a:r>
              <a:rPr lang="en-US" altLang="zh-CN" sz="24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24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города</a:t>
            </a:r>
            <a:endParaRPr lang="zh-CN" altLang="en-US" sz="2499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38" name="Прямоугольники"/>
          <p:cNvSpPr>
            <a:spLocks/>
          </p:cNvSpPr>
          <p:nvPr/>
        </p:nvSpPr>
        <p:spPr>
          <a:xfrm>
            <a:off x="891965" y="757518"/>
            <a:ext cx="11467488" cy="227533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ИМЕННЫЕ </a:t>
            </a:r>
          </a:p>
          <a:p>
            <a:pPr marL="0" indent="0" algn="l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СТИПЕНДИ</a:t>
            </a:r>
            <a:r>
              <a:rPr lang="ru-RU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АТ</a:t>
            </a:r>
            <a:r>
              <a:rPr lang="en-US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Ы</a:t>
            </a:r>
          </a:p>
          <a:p>
            <a:pPr marL="0" indent="0" algn="l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ПРАВИТЕЛЬСТВА </a:t>
            </a:r>
          </a:p>
          <a:p>
            <a:pPr marL="0" indent="0" algn="l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199" b="0" i="0" u="none" strike="noStrike" kern="1200" cap="none" spc="0" baseline="0" dirty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МОСКВЫ</a:t>
            </a:r>
            <a:endParaRPr lang="zh-CN" altLang="en-US" sz="3199" b="0" i="0" u="none" strike="noStrike" kern="1200" cap="none" spc="0" baseline="0" dirty="0">
              <a:solidFill>
                <a:srgbClr val="000000"/>
              </a:solidFill>
              <a:latin typeface="Intro" charset="0"/>
              <a:ea typeface="Intro" charset="0"/>
              <a:cs typeface="Intro" charset="0"/>
              <a:sym typeface="Intro" charset="0"/>
            </a:endParaRPr>
          </a:p>
        </p:txBody>
      </p:sp>
      <p:sp>
        <p:nvSpPr>
          <p:cNvPr id="39" name="Прямая линия"/>
          <p:cNvSpPr>
            <a:spLocks/>
          </p:cNvSpPr>
          <p:nvPr/>
        </p:nvSpPr>
        <p:spPr>
          <a:xfrm flipH="1">
            <a:off x="4744565" y="730042"/>
            <a:ext cx="0" cy="2373973"/>
          </a:xfrm>
          <a:prstGeom prst="line">
            <a:avLst/>
          </a:prstGeom>
          <a:noFill/>
          <a:ln w="104775" cap="flat" cmpd="sng">
            <a:solidFill>
              <a:srgbClr val="A20E20"/>
            </a:solidFill>
            <a:prstDash val="sysDot"/>
            <a:round/>
          </a:ln>
        </p:spPr>
      </p:sp>
      <p:sp>
        <p:nvSpPr>
          <p:cNvPr id="40" name="曲线"/>
          <p:cNvSpPr>
            <a:spLocks/>
          </p:cNvSpPr>
          <p:nvPr/>
        </p:nvSpPr>
        <p:spPr>
          <a:xfrm>
            <a:off x="16655592" y="567061"/>
            <a:ext cx="740665" cy="74066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grpSp>
        <p:nvGrpSpPr>
          <p:cNvPr id="62" name="Объединение"/>
          <p:cNvGrpSpPr>
            <a:grpSpLocks/>
          </p:cNvGrpSpPr>
          <p:nvPr/>
        </p:nvGrpSpPr>
        <p:grpSpPr>
          <a:xfrm>
            <a:off x="7307216" y="3215573"/>
            <a:ext cx="7704183" cy="2870161"/>
            <a:chOff x="7307216" y="3215573"/>
            <a:chExt cx="7704183" cy="2870161"/>
          </a:xfrm>
        </p:grpSpPr>
        <p:grpSp>
          <p:nvGrpSpPr>
            <p:cNvPr id="43" name="Объединение"/>
            <p:cNvGrpSpPr>
              <a:grpSpLocks/>
            </p:cNvGrpSpPr>
            <p:nvPr/>
          </p:nvGrpSpPr>
          <p:grpSpPr>
            <a:xfrm rot="-5400000">
              <a:off x="7307216" y="3311027"/>
              <a:ext cx="481643" cy="266506"/>
              <a:chOff x="7307216" y="3311027"/>
              <a:chExt cx="481643" cy="266506"/>
            </a:xfrm>
          </p:grpSpPr>
          <p:sp>
            <p:nvSpPr>
              <p:cNvPr id="41" name="曲线"/>
              <p:cNvSpPr>
                <a:spLocks/>
              </p:cNvSpPr>
              <p:nvPr/>
            </p:nvSpPr>
            <p:spPr>
              <a:xfrm>
                <a:off x="7307216" y="3311027"/>
                <a:ext cx="481643" cy="2665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0799" y="21600"/>
                    </a:moveTo>
                    <a:lnTo>
                      <a:pt x="21599" y="0"/>
                    </a:lnTo>
                    <a:lnTo>
                      <a:pt x="0" y="0"/>
                    </a:lnTo>
                    <a:lnTo>
                      <a:pt x="10799" y="21600"/>
                    </a:lnTo>
                    <a:close/>
                  </a:path>
                </a:pathLst>
              </a:custGeom>
              <a:solidFill>
                <a:srgbClr val="A20E20"/>
              </a:solidFill>
              <a:ln cap="flat" cmpd="sng">
                <a:noFill/>
                <a:prstDash val="solid"/>
                <a:miter/>
              </a:ln>
            </p:spPr>
          </p:sp>
          <p:sp>
            <p:nvSpPr>
              <p:cNvPr id="42" name="Прямоугольники"/>
              <p:cNvSpPr>
                <a:spLocks/>
              </p:cNvSpPr>
              <p:nvPr/>
            </p:nvSpPr>
            <p:spPr>
              <a:xfrm>
                <a:off x="7382472" y="3324518"/>
                <a:ext cx="331130" cy="12928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sp>
        </p:grpSp>
        <p:grpSp>
          <p:nvGrpSpPr>
            <p:cNvPr id="46" name="Объединение"/>
            <p:cNvGrpSpPr>
              <a:grpSpLocks/>
            </p:cNvGrpSpPr>
            <p:nvPr/>
          </p:nvGrpSpPr>
          <p:grpSpPr>
            <a:xfrm rot="-5400000">
              <a:off x="7307216" y="4276568"/>
              <a:ext cx="481643" cy="266506"/>
              <a:chOff x="7307216" y="4276568"/>
              <a:chExt cx="481643" cy="266506"/>
            </a:xfrm>
          </p:grpSpPr>
          <p:sp>
            <p:nvSpPr>
              <p:cNvPr id="44" name="曲线"/>
              <p:cNvSpPr>
                <a:spLocks/>
              </p:cNvSpPr>
              <p:nvPr/>
            </p:nvSpPr>
            <p:spPr>
              <a:xfrm>
                <a:off x="7307216" y="4276568"/>
                <a:ext cx="481643" cy="2665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0799" y="21599"/>
                    </a:moveTo>
                    <a:lnTo>
                      <a:pt x="21599" y="0"/>
                    </a:lnTo>
                    <a:lnTo>
                      <a:pt x="0" y="0"/>
                    </a:lnTo>
                    <a:lnTo>
                      <a:pt x="10799" y="21599"/>
                    </a:lnTo>
                    <a:close/>
                  </a:path>
                </a:pathLst>
              </a:custGeom>
              <a:solidFill>
                <a:srgbClr val="A20E20"/>
              </a:solidFill>
              <a:ln cap="flat" cmpd="sng">
                <a:noFill/>
                <a:prstDash val="solid"/>
                <a:miter/>
              </a:ln>
            </p:spPr>
          </p:sp>
          <p:sp>
            <p:nvSpPr>
              <p:cNvPr id="45" name="Прямоугольники"/>
              <p:cNvSpPr>
                <a:spLocks/>
              </p:cNvSpPr>
              <p:nvPr/>
            </p:nvSpPr>
            <p:spPr>
              <a:xfrm>
                <a:off x="7382472" y="4290059"/>
                <a:ext cx="331130" cy="12928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sp>
        </p:grpSp>
        <p:sp>
          <p:nvSpPr>
            <p:cNvPr id="47" name="Прямоугольники"/>
            <p:cNvSpPr>
              <a:spLocks/>
            </p:cNvSpPr>
            <p:nvPr/>
          </p:nvSpPr>
          <p:spPr>
            <a:xfrm>
              <a:off x="7831338" y="3215573"/>
              <a:ext cx="1973773" cy="90665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2000</a:t>
              </a:r>
              <a:r>
                <a:rPr lang="en-US" altLang="zh-CN" sz="3099" b="0" i="0" u="none" strike="noStrike" kern="1200" cap="none" spc="0" baseline="0">
                  <a:solidFill>
                    <a:srgbClr val="00000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000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стипендиатов</a:t>
              </a:r>
              <a:endParaRPr lang="zh-CN" altLang="en-US" sz="2000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48" name="Прямоугольники"/>
            <p:cNvSpPr>
              <a:spLocks/>
            </p:cNvSpPr>
            <p:nvPr/>
          </p:nvSpPr>
          <p:spPr>
            <a:xfrm>
              <a:off x="7789173" y="4151047"/>
              <a:ext cx="973826" cy="910505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 dirty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60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000" b="0" i="0" u="none" strike="noStrike" kern="1200" cap="none" spc="0" baseline="0" dirty="0" err="1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вузов</a:t>
              </a:r>
              <a:endParaRPr lang="zh-CN" altLang="en-US" sz="2000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grpSp>
          <p:nvGrpSpPr>
            <p:cNvPr id="51" name="Объединение"/>
            <p:cNvGrpSpPr>
              <a:grpSpLocks/>
            </p:cNvGrpSpPr>
            <p:nvPr/>
          </p:nvGrpSpPr>
          <p:grpSpPr>
            <a:xfrm rot="-5400000">
              <a:off x="7307216" y="5286751"/>
              <a:ext cx="481643" cy="266506"/>
              <a:chOff x="7307216" y="5286751"/>
              <a:chExt cx="481643" cy="266506"/>
            </a:xfrm>
          </p:grpSpPr>
          <p:sp>
            <p:nvSpPr>
              <p:cNvPr id="49" name="曲线"/>
              <p:cNvSpPr>
                <a:spLocks/>
              </p:cNvSpPr>
              <p:nvPr/>
            </p:nvSpPr>
            <p:spPr>
              <a:xfrm>
                <a:off x="7307216" y="5286751"/>
                <a:ext cx="481643" cy="266506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10799" y="21599"/>
                    </a:moveTo>
                    <a:lnTo>
                      <a:pt x="21599" y="0"/>
                    </a:lnTo>
                    <a:lnTo>
                      <a:pt x="0" y="0"/>
                    </a:lnTo>
                    <a:lnTo>
                      <a:pt x="10799" y="21599"/>
                    </a:lnTo>
                    <a:close/>
                  </a:path>
                </a:pathLst>
              </a:custGeom>
              <a:solidFill>
                <a:srgbClr val="A20E20"/>
              </a:solidFill>
              <a:ln cap="flat" cmpd="sng">
                <a:noFill/>
                <a:prstDash val="solid"/>
                <a:miter/>
              </a:ln>
            </p:spPr>
          </p:sp>
          <p:sp>
            <p:nvSpPr>
              <p:cNvPr id="50" name="Прямоугольники"/>
              <p:cNvSpPr>
                <a:spLocks/>
              </p:cNvSpPr>
              <p:nvPr/>
            </p:nvSpPr>
            <p:spPr>
              <a:xfrm>
                <a:off x="7382472" y="5300242"/>
                <a:ext cx="331130" cy="129280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sp>
        </p:grpSp>
        <p:sp>
          <p:nvSpPr>
            <p:cNvPr id="52" name="Прямоугольники"/>
            <p:cNvSpPr>
              <a:spLocks/>
            </p:cNvSpPr>
            <p:nvPr/>
          </p:nvSpPr>
          <p:spPr>
            <a:xfrm>
              <a:off x="7831338" y="5178954"/>
              <a:ext cx="2183438" cy="906780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4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100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78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000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тысяч руб. в год</a:t>
              </a:r>
              <a:endParaRPr lang="zh-CN" altLang="en-US" sz="2000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53" name="Прямоугольники"/>
            <p:cNvSpPr>
              <a:spLocks/>
            </p:cNvSpPr>
            <p:nvPr/>
          </p:nvSpPr>
          <p:spPr>
            <a:xfrm>
              <a:off x="11247153" y="3553138"/>
              <a:ext cx="1099368" cy="90665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1000</a:t>
              </a:r>
              <a:r>
                <a:rPr lang="en-US" altLang="zh-CN" sz="3099" b="0" i="0" u="none" strike="noStrike" kern="1200" cap="none" spc="0" baseline="0">
                  <a:solidFill>
                    <a:srgbClr val="00000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099" b="0" i="0" u="none" strike="noStrike" kern="1200" cap="none" spc="0" baseline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endParaRPr>
            </a:p>
          </p:txBody>
        </p:sp>
        <p:sp>
          <p:nvSpPr>
            <p:cNvPr id="54" name="Прямоугольники"/>
            <p:cNvSpPr>
              <a:spLocks/>
            </p:cNvSpPr>
            <p:nvPr/>
          </p:nvSpPr>
          <p:spPr>
            <a:xfrm>
              <a:off x="11258744" y="4004883"/>
              <a:ext cx="886978" cy="90665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500</a:t>
              </a:r>
              <a:r>
                <a:rPr lang="en-US" altLang="zh-CN" sz="3099" b="0" i="0" u="none" strike="noStrike" kern="1200" cap="none" spc="0" baseline="0">
                  <a:solidFill>
                    <a:srgbClr val="00000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099" b="0" i="0" u="none" strike="noStrike" kern="1200" cap="none" spc="0" baseline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endParaRPr>
            </a:p>
          </p:txBody>
        </p:sp>
        <p:sp>
          <p:nvSpPr>
            <p:cNvPr id="55" name="Прямоугольники"/>
            <p:cNvSpPr>
              <a:spLocks/>
            </p:cNvSpPr>
            <p:nvPr/>
          </p:nvSpPr>
          <p:spPr>
            <a:xfrm>
              <a:off x="11278513" y="4500679"/>
              <a:ext cx="883796" cy="90665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300</a:t>
              </a:r>
              <a:r>
                <a:rPr lang="en-US" altLang="zh-CN" sz="3099" b="0" i="0" u="none" strike="noStrike" kern="1200" cap="none" spc="0" baseline="0">
                  <a:solidFill>
                    <a:srgbClr val="00000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099" b="0" i="0" u="none" strike="noStrike" kern="1200" cap="none" spc="0" baseline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endParaRPr>
            </a:p>
          </p:txBody>
        </p:sp>
        <p:sp>
          <p:nvSpPr>
            <p:cNvPr id="56" name="Прямоугольники"/>
            <p:cNvSpPr>
              <a:spLocks/>
            </p:cNvSpPr>
            <p:nvPr/>
          </p:nvSpPr>
          <p:spPr>
            <a:xfrm>
              <a:off x="11287451" y="5014419"/>
              <a:ext cx="874860" cy="90665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l">
                <a:lnSpc>
                  <a:spcPts val="433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3099" b="0" i="0" u="none" strike="noStrike" kern="1200" cap="none" spc="0" baseline="0">
                  <a:solidFill>
                    <a:srgbClr val="A20E2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200</a:t>
              </a:r>
              <a:r>
                <a:rPr lang="en-US" altLang="zh-CN" sz="3099" b="0" i="0" u="none" strike="noStrike" kern="1200" cap="none" spc="0" baseline="0">
                  <a:solidFill>
                    <a:srgbClr val="000000"/>
                  </a:solidFill>
                  <a:latin typeface="Intro" charset="0"/>
                  <a:ea typeface="Intro" charset="0"/>
                  <a:cs typeface="Intro" charset="0"/>
                  <a:sym typeface="Intro" charset="0"/>
                </a:rPr>
                <a:t> </a:t>
              </a:r>
            </a:p>
            <a:p>
              <a:pPr marL="0" indent="0" algn="l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CN" altLang="en-US" sz="3099" b="0" i="0" u="none" strike="noStrike" kern="1200" cap="none" spc="0" baseline="0">
                <a:solidFill>
                  <a:srgbClr val="000000"/>
                </a:solidFill>
                <a:latin typeface="Intro" charset="0"/>
                <a:ea typeface="Intro" charset="0"/>
                <a:cs typeface="Intro" charset="0"/>
                <a:sym typeface="Intro" charset="0"/>
              </a:endParaRPr>
            </a:p>
          </p:txBody>
        </p:sp>
        <p:sp>
          <p:nvSpPr>
            <p:cNvPr id="57" name="Прямоугольники"/>
            <p:cNvSpPr>
              <a:spLocks/>
            </p:cNvSpPr>
            <p:nvPr/>
          </p:nvSpPr>
          <p:spPr>
            <a:xfrm>
              <a:off x="12374701" y="3611024"/>
              <a:ext cx="2569891" cy="37960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2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135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студентов 1 курса</a:t>
              </a:r>
              <a:endParaRPr lang="zh-CN" altLang="en-US" sz="2135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58" name="Прямоугольники"/>
            <p:cNvSpPr>
              <a:spLocks/>
            </p:cNvSpPr>
            <p:nvPr/>
          </p:nvSpPr>
          <p:spPr>
            <a:xfrm>
              <a:off x="12385154" y="4087921"/>
              <a:ext cx="2613520" cy="37960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2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135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студентов 2 курса</a:t>
              </a:r>
              <a:endParaRPr lang="zh-CN" altLang="en-US" sz="2135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59" name="Прямоугольники"/>
            <p:cNvSpPr>
              <a:spLocks/>
            </p:cNvSpPr>
            <p:nvPr/>
          </p:nvSpPr>
          <p:spPr>
            <a:xfrm>
              <a:off x="12374701" y="4522110"/>
              <a:ext cx="2603069" cy="37960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2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135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студентов 3 курса</a:t>
              </a:r>
              <a:endParaRPr lang="zh-CN" altLang="en-US" sz="2135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60" name="Прямоугольники"/>
            <p:cNvSpPr>
              <a:spLocks/>
            </p:cNvSpPr>
            <p:nvPr/>
          </p:nvSpPr>
          <p:spPr>
            <a:xfrm>
              <a:off x="12385154" y="5001264"/>
              <a:ext cx="2626245" cy="37960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2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135" b="0" i="0" u="none" strike="noStrike" kern="1200" cap="none" spc="0" baseline="0">
                  <a:solidFill>
                    <a:srgbClr val="000000"/>
                  </a:solidFill>
                  <a:latin typeface="Merriweather" charset="0"/>
                  <a:ea typeface="Merriweather" charset="0"/>
                  <a:cs typeface="Merriweather" charset="0"/>
                  <a:sym typeface="Merriweather" charset="0"/>
                </a:rPr>
                <a:t>студентов 4 курса</a:t>
              </a:r>
              <a:endParaRPr lang="zh-CN" altLang="en-US" sz="2135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endParaRPr>
            </a:p>
          </p:txBody>
        </p:sp>
        <p:sp>
          <p:nvSpPr>
            <p:cNvPr id="61" name="Прямая линия"/>
            <p:cNvSpPr>
              <a:spLocks/>
            </p:cNvSpPr>
            <p:nvPr/>
          </p:nvSpPr>
          <p:spPr>
            <a:xfrm>
              <a:off x="10621805" y="3265580"/>
              <a:ext cx="0" cy="2629425"/>
            </a:xfrm>
            <a:prstGeom prst="line">
              <a:avLst/>
            </a:prstGeom>
            <a:noFill/>
            <a:ln w="152400" cap="flat" cmpd="sng">
              <a:solidFill>
                <a:srgbClr val="A20E20"/>
              </a:solidFill>
              <a:prstDash val="solid"/>
              <a:round/>
            </a:ln>
          </p:spPr>
        </p:sp>
      </p:grpSp>
      <p:sp>
        <p:nvSpPr>
          <p:cNvPr id="63" name="Прямоугольники"/>
          <p:cNvSpPr>
            <a:spLocks/>
          </p:cNvSpPr>
          <p:nvPr/>
        </p:nvSpPr>
        <p:spPr>
          <a:xfrm>
            <a:off x="6086318" y="6378287"/>
            <a:ext cx="9757018" cy="710945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zh-CN" sz="1999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ыплачивается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студентам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,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обучающимся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на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бюджетной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основе</a:t>
            </a:r>
            <a:r>
              <a:rPr lang="ru-RU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.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ru-RU" altLang="zh-CN" sz="1999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Н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азначается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независимо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от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получения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других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видо</a:t>
            </a:r>
            <a:r>
              <a:rPr lang="ru-RU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</a:t>
            </a:r>
            <a:r>
              <a:rPr lang="en-US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99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стипендии</a:t>
            </a:r>
            <a:r>
              <a:rPr lang="ru-RU" altLang="zh-CN" sz="1999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.</a:t>
            </a:r>
            <a:endParaRPr lang="zh-CN" altLang="en-US" sz="1999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64" name="曲线"/>
          <p:cNvSpPr>
            <a:spLocks/>
          </p:cNvSpPr>
          <p:nvPr/>
        </p:nvSpPr>
        <p:spPr>
          <a:xfrm>
            <a:off x="891965" y="3239925"/>
            <a:ext cx="3800212" cy="6396877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l="-92276" r="-135792" b="-29850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65" name="Прямоугольники"/>
          <p:cNvSpPr>
            <a:spLocks/>
          </p:cNvSpPr>
          <p:nvPr/>
        </p:nvSpPr>
        <p:spPr>
          <a:xfrm>
            <a:off x="6086318" y="7470457"/>
            <a:ext cx="9757018" cy="39103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99" b="0" i="0" u="none" strike="noStrike" kern="1200" cap="none" spc="0" baseline="0">
                <a:solidFill>
                  <a:srgbClr val="A20E20"/>
                </a:solidFill>
                <a:latin typeface="Intro" charset="0"/>
                <a:ea typeface="Intro" charset="0"/>
                <a:cs typeface="Intro" charset="0"/>
                <a:sym typeface="Intro" charset="0"/>
              </a:rPr>
              <a:t>С нами студенты московских вузов могут:</a:t>
            </a:r>
            <a:endParaRPr lang="zh-CN" altLang="en-US" sz="2199" b="0" i="0" u="none" strike="noStrike" kern="1200" cap="none" spc="0" baseline="0">
              <a:solidFill>
                <a:srgbClr val="A20E20"/>
              </a:solidFill>
              <a:latin typeface="Intro" charset="0"/>
              <a:ea typeface="Intro" charset="0"/>
              <a:cs typeface="Intro" charset="0"/>
              <a:sym typeface="Intro" charset="0"/>
            </a:endParaRPr>
          </a:p>
        </p:txBody>
      </p:sp>
      <p:sp>
        <p:nvSpPr>
          <p:cNvPr id="66" name="Прямоугольники"/>
          <p:cNvSpPr>
            <a:spLocks/>
          </p:cNvSpPr>
          <p:nvPr/>
        </p:nvSpPr>
        <p:spPr>
          <a:xfrm>
            <a:off x="6625709" y="7638008"/>
            <a:ext cx="9383354" cy="2051304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800" b="0" i="0" u="none" strike="noStrike" kern="1200" cap="none" spc="0" baseline="0" dirty="0">
              <a:solidFill>
                <a:schemeClr val="tx1"/>
              </a:solidFill>
              <a:latin typeface="Calibri" charset="0"/>
              <a:ea typeface="宋体" charset="0"/>
              <a:cs typeface="Calibri" charset="0"/>
            </a:endParaRPr>
          </a:p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-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определить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карьерную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стратегию</a:t>
            </a:r>
            <a:endParaRPr lang="en-US" altLang="zh-CN" sz="1923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-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посетить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лучшие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мероприятия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города</a:t>
            </a:r>
            <a:endParaRPr lang="en-US" altLang="zh-CN" sz="1923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-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принять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участие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в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создании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и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организации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масштабных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проектов</a:t>
            </a:r>
            <a:endParaRPr lang="en-US" altLang="zh-CN" sz="1923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-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найти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команду</a:t>
            </a:r>
            <a:r>
              <a:rPr lang="en-US" altLang="zh-CN" sz="1923" b="0" i="0" u="none" strike="noStrike" kern="1200" cap="none" spc="0" baseline="0" dirty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 </a:t>
            </a:r>
            <a:r>
              <a:rPr lang="en-US" altLang="zh-CN" sz="1923" b="0" i="0" u="none" strike="noStrike" kern="1200" cap="none" spc="0" baseline="0" dirty="0" err="1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единомышленников</a:t>
            </a:r>
            <a:endParaRPr lang="en-US" altLang="zh-CN" sz="1923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  <a:p>
            <a:pPr marL="0" indent="0" algn="l">
              <a:lnSpc>
                <a:spcPts val="269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923" b="0" i="0" u="none" strike="noStrike" kern="1200" cap="none" spc="0" baseline="0" dirty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2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348730" y="214125"/>
            <a:ext cx="1690985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ИМЕННАЯ СТИПЕНДИЯ ПРАВИТЕЛЬСТВА МОСКВЫ</a:t>
            </a:r>
            <a:r>
              <a:rPr lang="ru-RU" sz="2799" b="1" dirty="0">
                <a:solidFill>
                  <a:srgbClr val="000000"/>
                </a:solidFill>
                <a:latin typeface="Merriweather Bold"/>
                <a:ea typeface="Merriweather Bold"/>
                <a:cs typeface="Merriweather Bold"/>
                <a:sym typeface="Merriweather Bold"/>
              </a:rPr>
              <a:t>: ПРОЕКТЫ</a:t>
            </a:r>
            <a:endParaRPr lang="en-US" sz="2799" b="1" dirty="0">
              <a:solidFill>
                <a:srgbClr val="000000"/>
              </a:solidFill>
              <a:latin typeface="Merriweather Bold"/>
              <a:ea typeface="Merriweather Bold"/>
              <a:cs typeface="Merriweather Bold"/>
              <a:sym typeface="Merriweather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072731" y="0"/>
            <a:ext cx="5765006" cy="1028700"/>
            <a:chOff x="0" y="0"/>
            <a:chExt cx="1049690" cy="1873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>
                <a:alpha val="15686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9119" y="94560"/>
            <a:ext cx="839581" cy="839581"/>
          </a:xfrm>
          <a:custGeom>
            <a:avLst/>
            <a:gdLst/>
            <a:ahLst/>
            <a:cxnLst/>
            <a:rect l="l" t="t" r="r" b="b"/>
            <a:pathLst>
              <a:path w="839581" h="839581">
                <a:moveTo>
                  <a:pt x="0" y="0"/>
                </a:moveTo>
                <a:lnTo>
                  <a:pt x="839581" y="0"/>
                </a:lnTo>
                <a:lnTo>
                  <a:pt x="839581" y="839580"/>
                </a:lnTo>
                <a:lnTo>
                  <a:pt x="0" y="83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AutoShape 7"/>
          <p:cNvSpPr/>
          <p:nvPr/>
        </p:nvSpPr>
        <p:spPr>
          <a:xfrm>
            <a:off x="17760478" y="669340"/>
            <a:ext cx="0" cy="9261945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682495" y="1304609"/>
            <a:ext cx="4027546" cy="16671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11"/>
              </a:lnSpc>
            </a:pPr>
            <a:r>
              <a:rPr lang="en-US" sz="4650" u="sng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РЕЗИДЕНТЫ</a:t>
            </a:r>
          </a:p>
          <a:p>
            <a:pPr algn="ctr">
              <a:lnSpc>
                <a:spcPts val="6511"/>
              </a:lnSpc>
              <a:spcBef>
                <a:spcPct val="0"/>
              </a:spcBef>
            </a:pPr>
            <a:r>
              <a:rPr lang="en-US" sz="4650" u="sng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</a:t>
            </a:r>
            <a:r>
              <a:rPr lang="ru-RU" sz="4650" u="sng" dirty="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6</a:t>
            </a:r>
            <a:endParaRPr lang="en-US" sz="4650" u="sng" dirty="0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724995" y="-202976"/>
            <a:ext cx="12503082" cy="10287000"/>
            <a:chOff x="0" y="0"/>
            <a:chExt cx="6184570" cy="5088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3433653" y="2544200"/>
                  </a:moveTo>
                  <a:lnTo>
                    <a:pt x="6184570" y="5088399"/>
                  </a:lnTo>
                  <a:lnTo>
                    <a:pt x="2750917" y="5088399"/>
                  </a:lnTo>
                  <a:lnTo>
                    <a:pt x="0" y="2544200"/>
                  </a:lnTo>
                  <a:lnTo>
                    <a:pt x="2750917" y="0"/>
                  </a:lnTo>
                  <a:lnTo>
                    <a:pt x="6184570" y="0"/>
                  </a:lnTo>
                  <a:lnTo>
                    <a:pt x="3433653" y="2544200"/>
                  </a:lnTo>
                  <a:close/>
                </a:path>
              </a:pathLst>
            </a:custGeom>
            <a:blipFill>
              <a:blip r:embed="rId3"/>
              <a:stretch>
                <a:fillRect l="-2333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-1767435" y="6545580"/>
            <a:ext cx="859098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4900"/>
              </a:lnSpc>
              <a:spcBef>
                <a:spcPct val="0"/>
              </a:spcBef>
              <a:defRPr sz="3500" u="sng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</a:defRPr>
            </a:lvl1pPr>
          </a:lstStyle>
          <a:p>
            <a:r>
              <a:rPr lang="en-US" sz="4000" dirty="0" err="1">
                <a:sym typeface="Merriweather"/>
              </a:rPr>
              <a:t>Миссия</a:t>
            </a:r>
            <a:r>
              <a:rPr lang="en-US" sz="4000" dirty="0">
                <a:sym typeface="Merriweather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9365" y="5281176"/>
            <a:ext cx="335531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ru-RU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Ц</a:t>
            </a:r>
            <a:r>
              <a:rPr lang="en-US" sz="44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ель</a:t>
            </a:r>
            <a:r>
              <a:rPr lang="en-US" sz="4400" u="sng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10041" y="1431749"/>
            <a:ext cx="889721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  <a:spcBef>
                <a:spcPct val="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постоянно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действующ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представител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программы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«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Именная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стипендия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Правительства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Москвы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»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своем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вузе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избранны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целью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выражения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интересов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предложений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студентов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Merriweather"/>
              <a:cs typeface="Times New Roman" panose="02020603050405020304" pitchFamily="18" charset="0"/>
              <a:sym typeface="Merriweather"/>
            </a:endParaRPr>
          </a:p>
        </p:txBody>
      </p:sp>
      <p:sp>
        <p:nvSpPr>
          <p:cNvPr id="15" name="AutoShape 15"/>
          <p:cNvSpPr/>
          <p:nvPr/>
        </p:nvSpPr>
        <p:spPr>
          <a:xfrm flipH="1">
            <a:off x="817361" y="5191125"/>
            <a:ext cx="0" cy="2373973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1226091" y="8349127"/>
            <a:ext cx="12965089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9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«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Мы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стремимся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создать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платформу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для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обмена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идеями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,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поддержки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инициатив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и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формирования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конструктивного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диалога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между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студентами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и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администрацией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,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чтобы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каждый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голос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был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услышан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, а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предложения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нашли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свое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отражение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в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реальных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 </a:t>
            </a:r>
            <a:r>
              <a:rPr lang="en-US" sz="2800" b="1" dirty="0" err="1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действиях</a:t>
            </a:r>
            <a:r>
              <a:rPr lang="en-US" sz="2800" b="1" dirty="0">
                <a:solidFill>
                  <a:srgbClr val="A20E2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22289" y="5432007"/>
            <a:ext cx="948154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формирование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популяризация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бренда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программы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Merriweather"/>
              <a:cs typeface="Times New Roman" panose="02020603050405020304" pitchFamily="18" charset="0"/>
              <a:sym typeface="Merriweather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московских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вузах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Merriweather"/>
              <a:cs typeface="Times New Roman" panose="02020603050405020304" pitchFamily="18" charset="0"/>
              <a:sym typeface="Merriweather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8935" y="6678930"/>
            <a:ext cx="887550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ваш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голос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вузе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представляющий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интересы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студентов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и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поддерживающий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инициативы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программы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Merriweather"/>
                <a:cs typeface="Times New Roman" panose="02020603050405020304" pitchFamily="18" charset="0"/>
                <a:sym typeface="Merriweather"/>
              </a:rPr>
              <a:t> </a:t>
            </a:r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5294463" y="3517411"/>
            <a:ext cx="473178" cy="266507"/>
            <a:chOff x="0" y="0"/>
            <a:chExt cx="812800" cy="4577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A20E2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23174"/>
              <a:ext cx="558800" cy="22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029030" y="3233101"/>
            <a:ext cx="193908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A20E20"/>
                </a:solidFill>
                <a:latin typeface="Intro"/>
                <a:ea typeface="Intro"/>
                <a:cs typeface="Intro"/>
                <a:sym typeface="Intro"/>
              </a:rPr>
              <a:t>41 </a:t>
            </a: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A20E20"/>
              </a:solidFill>
              <a:latin typeface="Intro"/>
              <a:ea typeface="Intro"/>
              <a:cs typeface="Intro"/>
              <a:sym typeface="Intr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188025" y="3943350"/>
            <a:ext cx="25573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резидент</a:t>
            </a:r>
          </a:p>
        </p:txBody>
      </p:sp>
      <p:grpSp>
        <p:nvGrpSpPr>
          <p:cNvPr id="24" name="Group 24"/>
          <p:cNvGrpSpPr/>
          <p:nvPr/>
        </p:nvGrpSpPr>
        <p:grpSpPr>
          <a:xfrm rot="-5400000">
            <a:off x="9041821" y="3536461"/>
            <a:ext cx="473178" cy="266507"/>
            <a:chOff x="0" y="0"/>
            <a:chExt cx="812800" cy="4577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A20E2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27000" y="23174"/>
              <a:ext cx="558800" cy="22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505779" y="3233101"/>
            <a:ext cx="2996252" cy="8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A20E20"/>
                </a:solidFill>
                <a:latin typeface="Intro"/>
                <a:ea typeface="Intro"/>
                <a:cs typeface="Intro"/>
                <a:sym typeface="Intro"/>
              </a:rPr>
              <a:t> 85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86018" y="3943350"/>
            <a:ext cx="3129452" cy="5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заместителей</a:t>
            </a:r>
          </a:p>
        </p:txBody>
      </p:sp>
      <p:grpSp>
        <p:nvGrpSpPr>
          <p:cNvPr id="29" name="Group 29"/>
          <p:cNvGrpSpPr/>
          <p:nvPr/>
        </p:nvGrpSpPr>
        <p:grpSpPr>
          <a:xfrm rot="-5400000">
            <a:off x="1664172" y="3536461"/>
            <a:ext cx="473178" cy="266507"/>
            <a:chOff x="0" y="0"/>
            <a:chExt cx="812800" cy="45779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457791"/>
            </a:xfrm>
            <a:custGeom>
              <a:avLst/>
              <a:gdLst/>
              <a:ahLst/>
              <a:cxnLst/>
              <a:rect l="l" t="t" r="r" b="b"/>
              <a:pathLst>
                <a:path w="812800" h="457791">
                  <a:moveTo>
                    <a:pt x="406400" y="457791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457791"/>
                  </a:lnTo>
                  <a:close/>
                </a:path>
              </a:pathLst>
            </a:custGeom>
            <a:solidFill>
              <a:srgbClr val="A20E20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27000" y="23174"/>
              <a:ext cx="558800" cy="222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398739" y="3233101"/>
            <a:ext cx="193908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A20E20"/>
                </a:solidFill>
                <a:latin typeface="Intro"/>
                <a:ea typeface="Intro"/>
                <a:cs typeface="Intro"/>
                <a:sym typeface="Intro"/>
              </a:rPr>
              <a:t>93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43632" y="3943350"/>
            <a:ext cx="255731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участника</a:t>
            </a:r>
          </a:p>
        </p:txBody>
      </p:sp>
    </p:spTree>
    <p:extLst>
      <p:ext uri="{BB962C8B-B14F-4D97-AF65-F5344CB8AC3E}">
        <p14:creationId xmlns:p14="http://schemas.microsoft.com/office/powerpoint/2010/main" val="554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8883" y="1514326"/>
            <a:ext cx="100158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-2072731" y="0"/>
            <a:ext cx="5765006" cy="1185064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>
                <a:alpha val="15686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9119" y="94560"/>
            <a:ext cx="1106281" cy="1060270"/>
          </a:xfrm>
          <a:custGeom>
            <a:avLst/>
            <a:gdLst/>
            <a:ahLst/>
            <a:cxnLst/>
            <a:rect l="l" t="t" r="r" b="b"/>
            <a:pathLst>
              <a:path w="839581" h="839581">
                <a:moveTo>
                  <a:pt x="0" y="0"/>
                </a:moveTo>
                <a:lnTo>
                  <a:pt x="839581" y="0"/>
                </a:lnTo>
                <a:lnTo>
                  <a:pt x="839581" y="839580"/>
                </a:lnTo>
                <a:lnTo>
                  <a:pt x="0" y="83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AutoShape 26"/>
          <p:cNvSpPr/>
          <p:nvPr/>
        </p:nvSpPr>
        <p:spPr>
          <a:xfrm>
            <a:off x="8686800" y="1703519"/>
            <a:ext cx="0" cy="7859561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0" name="AutoShape 2" descr="blob:https://web.telegram.org/40ff047b-75d3-4b24-8aee-64c545bf3c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0"/>
          <p:cNvSpPr txBox="1"/>
          <p:nvPr/>
        </p:nvSpPr>
        <p:spPr>
          <a:xfrm>
            <a:off x="1284505" y="1028700"/>
            <a:ext cx="564756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ШИЛЬ</a:t>
            </a:r>
          </a:p>
          <a:p>
            <a:pPr algn="ctr">
              <a:lnSpc>
                <a:spcPts val="4407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Ева Игоревна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21" name="TextBox 24"/>
          <p:cNvSpPr txBox="1"/>
          <p:nvPr/>
        </p:nvSpPr>
        <p:spPr>
          <a:xfrm>
            <a:off x="2055813" y="2263875"/>
            <a:ext cx="4104953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Резидент</a:t>
            </a: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sp>
        <p:nvSpPr>
          <p:cNvPr id="24" name="TextBox 3"/>
          <p:cNvSpPr txBox="1"/>
          <p:nvPr/>
        </p:nvSpPr>
        <p:spPr>
          <a:xfrm>
            <a:off x="231871" y="117650"/>
            <a:ext cx="169098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РУКОВОДЯЩИЙ РЕЗИДЕНТСКИЙ СОСТАВ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РУДН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9973292" y="1037365"/>
            <a:ext cx="740229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СПИРИДОНОВА</a:t>
            </a:r>
          </a:p>
          <a:p>
            <a:pPr algn="ctr">
              <a:lnSpc>
                <a:spcPts val="4407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Екатерина Алексеевна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9216739" y="2263875"/>
            <a:ext cx="8915400" cy="39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spcBef>
                <a:spcPct val="0"/>
              </a:spcBef>
              <a:defRPr sz="4000" b="1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</a:defRPr>
            </a:lvl1pPr>
          </a:lstStyle>
          <a:p>
            <a:r>
              <a:rPr lang="ru-RU" sz="3200" dirty="0">
                <a:sym typeface="Open Sans Extra Bold"/>
              </a:rPr>
              <a:t>Руководитель информационного направления</a:t>
            </a:r>
            <a:endParaRPr lang="en-US" sz="3200" dirty="0">
              <a:sym typeface="Open Sans Extra 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19057" b="15034"/>
          <a:stretch/>
        </p:blipFill>
        <p:spPr>
          <a:xfrm>
            <a:off x="1151779" y="2933680"/>
            <a:ext cx="5913019" cy="6629400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2500" r="7795" b="25379"/>
          <a:stretch/>
        </p:blipFill>
        <p:spPr>
          <a:xfrm>
            <a:off x="10668000" y="2934753"/>
            <a:ext cx="6019800" cy="6628327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896100"/>
            <a:ext cx="3206141" cy="3206141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070" y="6896099"/>
            <a:ext cx="3206141" cy="3206141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</p:spTree>
    <p:extLst>
      <p:ext uri="{BB962C8B-B14F-4D97-AF65-F5344CB8AC3E}">
        <p14:creationId xmlns:p14="http://schemas.microsoft.com/office/powerpoint/2010/main" val="18372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0478"/>
            <a:ext cx="100158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645119" y="119503"/>
            <a:ext cx="169098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РУКОВОДЯЩИЙ РЕЗИДЕНТСКИЙ СОСТАВ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РУДН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2072731" y="0"/>
            <a:ext cx="5765006" cy="1185064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>
                <a:alpha val="15686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9119" y="94560"/>
            <a:ext cx="1106281" cy="1060270"/>
          </a:xfrm>
          <a:custGeom>
            <a:avLst/>
            <a:gdLst/>
            <a:ahLst/>
            <a:cxnLst/>
            <a:rect l="l" t="t" r="r" b="b"/>
            <a:pathLst>
              <a:path w="839581" h="839581">
                <a:moveTo>
                  <a:pt x="0" y="0"/>
                </a:moveTo>
                <a:lnTo>
                  <a:pt x="839581" y="0"/>
                </a:lnTo>
                <a:lnTo>
                  <a:pt x="839581" y="839580"/>
                </a:lnTo>
                <a:lnTo>
                  <a:pt x="0" y="83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AutoShape 26"/>
          <p:cNvSpPr/>
          <p:nvPr/>
        </p:nvSpPr>
        <p:spPr>
          <a:xfrm>
            <a:off x="6172200" y="1481809"/>
            <a:ext cx="0" cy="7859561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7" name="AutoShape 27"/>
          <p:cNvSpPr/>
          <p:nvPr/>
        </p:nvSpPr>
        <p:spPr>
          <a:xfrm>
            <a:off x="12049713" y="1481809"/>
            <a:ext cx="0" cy="7859561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8" name="TextBox 10"/>
          <p:cNvSpPr txBox="1"/>
          <p:nvPr/>
        </p:nvSpPr>
        <p:spPr>
          <a:xfrm>
            <a:off x="-19084" y="1207445"/>
            <a:ext cx="608717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3443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БЕЛЯНКИНА </a:t>
            </a:r>
          </a:p>
          <a:p>
            <a:pPr algn="ctr">
              <a:lnSpc>
                <a:spcPts val="4407"/>
              </a:lnSpc>
            </a:pPr>
            <a:r>
              <a:rPr lang="ru-RU" sz="3443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Софья Константиновна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12445345" y="2594148"/>
            <a:ext cx="5681415" cy="68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Заместитель Резидента по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внутренним связям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sp>
        <p:nvSpPr>
          <p:cNvPr id="30" name="AutoShape 2" descr="blob:https://web.telegram.org/40ff047b-75d3-4b24-8aee-64c545bf3c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TextBox 10"/>
          <p:cNvSpPr txBox="1"/>
          <p:nvPr/>
        </p:nvSpPr>
        <p:spPr>
          <a:xfrm>
            <a:off x="12075760" y="1197937"/>
            <a:ext cx="6307577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3443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ДОРОХИН </a:t>
            </a:r>
          </a:p>
          <a:p>
            <a:pPr algn="ctr">
              <a:lnSpc>
                <a:spcPts val="4407"/>
              </a:lnSpc>
            </a:pPr>
            <a:r>
              <a:rPr lang="ru-RU" sz="3443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Марк Александрович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6291847" y="2603656"/>
            <a:ext cx="5614378" cy="68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Главный заместитель Резидента по внутренним связям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6055451" y="1181100"/>
            <a:ext cx="608717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3443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ПЫХТИНА </a:t>
            </a:r>
          </a:p>
          <a:p>
            <a:pPr algn="ctr">
              <a:lnSpc>
                <a:spcPts val="4407"/>
              </a:lnSpc>
            </a:pPr>
            <a:r>
              <a:rPr lang="ru-RU" sz="3443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Валерия Александровна</a:t>
            </a:r>
          </a:p>
        </p:txBody>
      </p:sp>
      <p:sp>
        <p:nvSpPr>
          <p:cNvPr id="31" name="TextBox 24"/>
          <p:cNvSpPr txBox="1"/>
          <p:nvPr/>
        </p:nvSpPr>
        <p:spPr>
          <a:xfrm>
            <a:off x="-102807" y="2603656"/>
            <a:ext cx="6294325" cy="68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Заместитель резидента по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информационному направлению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t="17046" r="5849" b="18560"/>
          <a:stretch/>
        </p:blipFill>
        <p:spPr>
          <a:xfrm>
            <a:off x="6553200" y="3449392"/>
            <a:ext cx="5135862" cy="5744056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12886" r="2172" b="24993"/>
          <a:stretch/>
        </p:blipFill>
        <p:spPr>
          <a:xfrm>
            <a:off x="12418931" y="3449392"/>
            <a:ext cx="5621233" cy="5761764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3" b="7490"/>
          <a:stretch/>
        </p:blipFill>
        <p:spPr>
          <a:xfrm>
            <a:off x="468870" y="3448963"/>
            <a:ext cx="5246130" cy="5744486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79" y="7505700"/>
            <a:ext cx="2594148" cy="2594148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48" y="7505700"/>
            <a:ext cx="2594148" cy="2594148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612" y="7505700"/>
            <a:ext cx="2594148" cy="2594148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</p:spTree>
    <p:extLst>
      <p:ext uri="{BB962C8B-B14F-4D97-AF65-F5344CB8AC3E}">
        <p14:creationId xmlns:p14="http://schemas.microsoft.com/office/powerpoint/2010/main" val="34752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0478"/>
            <a:ext cx="100158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645119" y="119503"/>
            <a:ext cx="1690985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РУКОВОДЯЩИЙ РЕЗИДЕНТСКИЙ СОСТАВ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РУДН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2072731" y="0"/>
            <a:ext cx="5765006" cy="1185064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>
                <a:alpha val="15686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9119" y="94560"/>
            <a:ext cx="1106281" cy="1060270"/>
          </a:xfrm>
          <a:custGeom>
            <a:avLst/>
            <a:gdLst/>
            <a:ahLst/>
            <a:cxnLst/>
            <a:rect l="l" t="t" r="r" b="b"/>
            <a:pathLst>
              <a:path w="839581" h="839581">
                <a:moveTo>
                  <a:pt x="0" y="0"/>
                </a:moveTo>
                <a:lnTo>
                  <a:pt x="839581" y="0"/>
                </a:lnTo>
                <a:lnTo>
                  <a:pt x="839581" y="839580"/>
                </a:lnTo>
                <a:lnTo>
                  <a:pt x="0" y="83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AutoShape 26"/>
          <p:cNvSpPr/>
          <p:nvPr/>
        </p:nvSpPr>
        <p:spPr>
          <a:xfrm>
            <a:off x="9144000" y="1397884"/>
            <a:ext cx="0" cy="7859561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8" name="TextBox 10"/>
          <p:cNvSpPr txBox="1"/>
          <p:nvPr/>
        </p:nvSpPr>
        <p:spPr>
          <a:xfrm>
            <a:off x="10592156" y="1185064"/>
            <a:ext cx="608717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3443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ЩЕРБАК </a:t>
            </a:r>
          </a:p>
          <a:p>
            <a:pPr algn="ctr">
              <a:lnSpc>
                <a:spcPts val="4407"/>
              </a:lnSpc>
            </a:pPr>
            <a:r>
              <a:rPr lang="ru-RU" sz="3443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Маргарита Романовна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30" name="AutoShape 2" descr="blob:https://web.telegram.org/40ff047b-75d3-4b24-8aee-64c545bf3c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TextBox 24"/>
          <p:cNvSpPr txBox="1"/>
          <p:nvPr/>
        </p:nvSpPr>
        <p:spPr>
          <a:xfrm>
            <a:off x="36443" y="2314837"/>
            <a:ext cx="8839200" cy="34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Главный заместитель Резидента по внешним связям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sp>
        <p:nvSpPr>
          <p:cNvPr id="25" name="TextBox 10"/>
          <p:cNvSpPr txBox="1"/>
          <p:nvPr/>
        </p:nvSpPr>
        <p:spPr>
          <a:xfrm>
            <a:off x="1412458" y="1167839"/>
            <a:ext cx="608717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3443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БИРЮКОВА </a:t>
            </a:r>
          </a:p>
          <a:p>
            <a:pPr algn="ctr">
              <a:lnSpc>
                <a:spcPts val="4407"/>
              </a:lnSpc>
            </a:pPr>
            <a:r>
              <a:rPr lang="ru-RU" sz="3443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Полина Алексеевна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31" name="TextBox 24"/>
          <p:cNvSpPr txBox="1"/>
          <p:nvPr/>
        </p:nvSpPr>
        <p:spPr>
          <a:xfrm>
            <a:off x="9899935" y="2314837"/>
            <a:ext cx="7655041" cy="34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Заместитель резидента по внешним связям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18560" r="12136" b="22349"/>
          <a:stretch/>
        </p:blipFill>
        <p:spPr>
          <a:xfrm>
            <a:off x="1524000" y="3022741"/>
            <a:ext cx="5638800" cy="6603106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026" name="Picture 2" descr="https://sun9-18.userapi.com/s/v1/ig2/5ph_a9JbPPqs0jRp4LyACKwCjOoJosAGxrp3eyZh9Vm_lAD7PtDmQ7bpOVD5q19otnLktIk25352-cu_2H7btlWr.jpg?quality=95&amp;as=32x51,48x77,72x115,108x173,160x256,240x385,360x577,480x769,540x865,640x1026,720x1154,828x1327&amp;from=bu&amp;cs=828x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3" b="7159"/>
          <a:stretch/>
        </p:blipFill>
        <p:spPr bwMode="auto">
          <a:xfrm>
            <a:off x="10899317" y="3022741"/>
            <a:ext cx="5467372" cy="6603106"/>
          </a:xfrm>
          <a:prstGeom prst="rect">
            <a:avLst/>
          </a:prstGeom>
          <a:noFill/>
          <a:ln w="38100">
            <a:solidFill>
              <a:srgbClr val="B22D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541" y="6819900"/>
            <a:ext cx="3314700" cy="3314700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6819900"/>
            <a:ext cx="3314700" cy="3314700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</p:spTree>
    <p:extLst>
      <p:ext uri="{BB962C8B-B14F-4D97-AF65-F5344CB8AC3E}">
        <p14:creationId xmlns:p14="http://schemas.microsoft.com/office/powerpoint/2010/main" val="27186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0125" y="1028700"/>
            <a:ext cx="10015819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99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-2072731" y="0"/>
            <a:ext cx="5765006" cy="1028700"/>
            <a:chOff x="0" y="0"/>
            <a:chExt cx="1049690" cy="1873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9690" cy="187305"/>
            </a:xfrm>
            <a:custGeom>
              <a:avLst/>
              <a:gdLst/>
              <a:ahLst/>
              <a:cxnLst/>
              <a:rect l="l" t="t" r="r" b="b"/>
              <a:pathLst>
                <a:path w="1049690" h="187305">
                  <a:moveTo>
                    <a:pt x="203200" y="0"/>
                  </a:moveTo>
                  <a:lnTo>
                    <a:pt x="846490" y="0"/>
                  </a:lnTo>
                  <a:lnTo>
                    <a:pt x="1049690" y="187305"/>
                  </a:lnTo>
                  <a:lnTo>
                    <a:pt x="0" y="18730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A20E20">
                <a:alpha val="15686"/>
              </a:srgbClr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-38100"/>
              <a:ext cx="795690" cy="2254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89119" y="94560"/>
            <a:ext cx="839581" cy="839581"/>
          </a:xfrm>
          <a:custGeom>
            <a:avLst/>
            <a:gdLst/>
            <a:ahLst/>
            <a:cxnLst/>
            <a:rect l="l" t="t" r="r" b="b"/>
            <a:pathLst>
              <a:path w="839581" h="839581">
                <a:moveTo>
                  <a:pt x="0" y="0"/>
                </a:moveTo>
                <a:lnTo>
                  <a:pt x="839581" y="0"/>
                </a:lnTo>
                <a:lnTo>
                  <a:pt x="839581" y="839580"/>
                </a:lnTo>
                <a:lnTo>
                  <a:pt x="0" y="839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7" name="AutoShape 27"/>
          <p:cNvSpPr/>
          <p:nvPr/>
        </p:nvSpPr>
        <p:spPr>
          <a:xfrm flipH="1">
            <a:off x="10668000" y="1028700"/>
            <a:ext cx="23758" cy="8433341"/>
          </a:xfrm>
          <a:prstGeom prst="line">
            <a:avLst/>
          </a:prstGeom>
          <a:ln w="104775" cap="flat">
            <a:solidFill>
              <a:srgbClr val="A20E2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30" name="AutoShape 2" descr="blob:https://web.telegram.org/40ff047b-75d3-4b24-8aee-64c545bf3c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TextBox 25"/>
          <p:cNvSpPr txBox="1"/>
          <p:nvPr/>
        </p:nvSpPr>
        <p:spPr>
          <a:xfrm>
            <a:off x="14466307" y="1640114"/>
            <a:ext cx="3288293" cy="1598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 Italics"/>
              </a:rPr>
              <a:t>ДОБАВЛЯЙТЕСЬ В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 Italics"/>
              </a:rPr>
              <a:t>ТГ-КАНАЛ!</a:t>
            </a:r>
          </a:p>
          <a:p>
            <a:pPr algn="ctr">
              <a:lnSpc>
                <a:spcPts val="4407"/>
              </a:lnSpc>
              <a:spcBef>
                <a:spcPct val="0"/>
              </a:spcBef>
            </a:pPr>
            <a:r>
              <a:rPr lang="ru-RU" sz="2799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 Italics"/>
              </a:rPr>
              <a:t> </a:t>
            </a:r>
          </a:p>
        </p:txBody>
      </p:sp>
      <p:sp>
        <p:nvSpPr>
          <p:cNvPr id="19" name="TextBox 10"/>
          <p:cNvSpPr txBox="1"/>
          <p:nvPr/>
        </p:nvSpPr>
        <p:spPr>
          <a:xfrm>
            <a:off x="1338033" y="571500"/>
            <a:ext cx="564756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7"/>
              </a:lnSpc>
            </a:pPr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СИДОРИНА</a:t>
            </a:r>
          </a:p>
          <a:p>
            <a:pPr algn="ctr">
              <a:lnSpc>
                <a:spcPts val="4407"/>
              </a:lnSpc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Merriweather Bold"/>
                <a:cs typeface="Times New Roman" panose="02020603050405020304" pitchFamily="18" charset="0"/>
                <a:sym typeface="Merriweather Bold"/>
              </a:rPr>
              <a:t>Кристина Анатольевна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Merriweather Bold"/>
              <a:cs typeface="Times New Roman" panose="02020603050405020304" pitchFamily="18" charset="0"/>
              <a:sym typeface="Merriweather Bold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7242311" y="3238500"/>
            <a:ext cx="2914713" cy="2388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Куратор программы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Open Sans Extra Bold"/>
                <a:cs typeface="Times New Roman" panose="02020603050405020304" pitchFamily="18" charset="0"/>
                <a:sym typeface="Open Sans Extra Bold"/>
              </a:rPr>
              <a:t> ИСПМ_РУДН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endParaRPr 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Open Sans Extra Bold"/>
              <a:cs typeface="Times New Roman" panose="02020603050405020304" pitchFamily="18" charset="0"/>
              <a:sym typeface="Open Sans Extra Bold"/>
            </a:endParaRPr>
          </a:p>
        </p:txBody>
      </p:sp>
      <p:pic>
        <p:nvPicPr>
          <p:cNvPr id="1028" name="Picture 4" descr="https://sun9-33.userapi.com/s/v1/ig2/S-7KKw0IIXwa0s6pk_kRUFNLomfn4p2yV2kAJI2UC4us15MC6pNvluYtoCur5JWEUECb_4A1MK1y0BaOSyQrh1qc.jpg?quality=95&amp;as=32x48,48x72,72x108,108x162,160x240,240x360,360x540,480x720,540x810,640x960,720x1080,1080x1620,1280x1920,1440x2160,1707x2560&amp;from=bu&amp;cs=1707x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6398" r="11119" b="30391"/>
          <a:stretch/>
        </p:blipFill>
        <p:spPr bwMode="auto">
          <a:xfrm>
            <a:off x="1151917" y="1981695"/>
            <a:ext cx="6019800" cy="7563880"/>
          </a:xfrm>
          <a:prstGeom prst="rect">
            <a:avLst/>
          </a:prstGeom>
          <a:noFill/>
          <a:ln w="38100">
            <a:solidFill>
              <a:srgbClr val="B22D4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4624" r="5178" b="5212"/>
          <a:stretch/>
        </p:blipFill>
        <p:spPr>
          <a:xfrm>
            <a:off x="6335238" y="6160602"/>
            <a:ext cx="3821786" cy="3821786"/>
          </a:xfrm>
          <a:prstGeom prst="rect">
            <a:avLst/>
          </a:prstGeom>
          <a:ln w="38100">
            <a:solidFill>
              <a:srgbClr val="B22D4C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1250" t="15001" r="21250" b="17499"/>
          <a:stretch/>
        </p:blipFill>
        <p:spPr>
          <a:xfrm>
            <a:off x="12128041" y="841523"/>
            <a:ext cx="1942514" cy="2280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40" y="3238500"/>
            <a:ext cx="6743888" cy="674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Объединение"/>
          <p:cNvGrpSpPr>
            <a:grpSpLocks/>
          </p:cNvGrpSpPr>
          <p:nvPr/>
        </p:nvGrpSpPr>
        <p:grpSpPr>
          <a:xfrm rot="-5400000">
            <a:off x="1775811" y="1793720"/>
            <a:ext cx="551923" cy="324624"/>
            <a:chOff x="1775811" y="1793720"/>
            <a:chExt cx="551923" cy="324624"/>
          </a:xfrm>
        </p:grpSpPr>
        <p:sp>
          <p:nvSpPr>
            <p:cNvPr id="102" name="曲线"/>
            <p:cNvSpPr>
              <a:spLocks/>
            </p:cNvSpPr>
            <p:nvPr/>
          </p:nvSpPr>
          <p:spPr>
            <a:xfrm>
              <a:off x="1775811" y="1793720"/>
              <a:ext cx="551923" cy="32462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03" name="Прямоугольники"/>
            <p:cNvSpPr>
              <a:spLocks/>
            </p:cNvSpPr>
            <p:nvPr/>
          </p:nvSpPr>
          <p:spPr>
            <a:xfrm>
              <a:off x="1862050" y="1810440"/>
              <a:ext cx="379447" cy="157186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07" name="Объединение"/>
          <p:cNvGrpSpPr>
            <a:grpSpLocks/>
          </p:cNvGrpSpPr>
          <p:nvPr/>
        </p:nvGrpSpPr>
        <p:grpSpPr>
          <a:xfrm>
            <a:off x="13814230" y="9049051"/>
            <a:ext cx="5765007" cy="1237949"/>
            <a:chOff x="13814230" y="9049051"/>
            <a:chExt cx="5765007" cy="1237949"/>
          </a:xfrm>
        </p:grpSpPr>
        <p:sp>
          <p:nvSpPr>
            <p:cNvPr id="105" name="曲线"/>
            <p:cNvSpPr>
              <a:spLocks/>
            </p:cNvSpPr>
            <p:nvPr/>
          </p:nvSpPr>
          <p:spPr>
            <a:xfrm>
              <a:off x="13814230" y="9258300"/>
              <a:ext cx="5765007" cy="102870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181" y="0"/>
                  </a:moveTo>
                  <a:lnTo>
                    <a:pt x="1741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06" name="Прямоугольники"/>
            <p:cNvSpPr>
              <a:spLocks/>
            </p:cNvSpPr>
            <p:nvPr/>
          </p:nvSpPr>
          <p:spPr>
            <a:xfrm>
              <a:off x="14511727" y="9049051"/>
              <a:ext cx="4370013" cy="123794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08" name="曲线"/>
          <p:cNvSpPr>
            <a:spLocks/>
          </p:cNvSpPr>
          <p:nvPr/>
        </p:nvSpPr>
        <p:spPr>
          <a:xfrm>
            <a:off x="12145962" y="1639524"/>
            <a:ext cx="2929248" cy="2929248"/>
          </a:xfrm>
          <a:prstGeom prst="roundRect">
            <a:avLst/>
          </a:prstGeom>
          <a:blipFill rotWithShape="1">
            <a:blip r:embed="rId3"/>
            <a:stretch/>
          </a:blipFill>
          <a:ln cap="flat" cmpd="sng">
            <a:noFill/>
            <a:prstDash val="solid"/>
            <a:miter/>
          </a:ln>
        </p:spPr>
      </p:sp>
      <p:sp>
        <p:nvSpPr>
          <p:cNvPr id="109" name="曲线"/>
          <p:cNvSpPr>
            <a:spLocks/>
          </p:cNvSpPr>
          <p:nvPr/>
        </p:nvSpPr>
        <p:spPr>
          <a:xfrm>
            <a:off x="3077820" y="5873985"/>
            <a:ext cx="2888700" cy="2995224"/>
          </a:xfrm>
          <a:prstGeom prst="roundRect">
            <a:avLst/>
          </a:prstGeom>
          <a:blipFill rotWithShape="1">
            <a:blip r:embed="rId4"/>
            <a:stretch>
              <a:fillRect l="-1843" r="-1843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10" name="曲线"/>
          <p:cNvSpPr>
            <a:spLocks/>
          </p:cNvSpPr>
          <p:nvPr/>
        </p:nvSpPr>
        <p:spPr>
          <a:xfrm>
            <a:off x="9144000" y="1680071"/>
            <a:ext cx="2848152" cy="284815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r="-50342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11" name="曲线"/>
          <p:cNvSpPr>
            <a:spLocks/>
          </p:cNvSpPr>
          <p:nvPr/>
        </p:nvSpPr>
        <p:spPr>
          <a:xfrm>
            <a:off x="15157379" y="1680071"/>
            <a:ext cx="2888700" cy="284815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38986" r="-38986" b="-1423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12" name="曲线"/>
          <p:cNvSpPr>
            <a:spLocks/>
          </p:cNvSpPr>
          <p:nvPr/>
        </p:nvSpPr>
        <p:spPr>
          <a:xfrm>
            <a:off x="5966520" y="5980508"/>
            <a:ext cx="2888701" cy="2888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 l="-25046" r="-25046"/>
            </a:stretch>
          </a:blipFill>
          <a:ln cap="flat" cmpd="sng">
            <a:noFill/>
            <a:prstDash val="solid"/>
            <a:miter/>
          </a:ln>
        </p:spPr>
      </p:sp>
      <p:grpSp>
        <p:nvGrpSpPr>
          <p:cNvPr id="115" name="Объединение"/>
          <p:cNvGrpSpPr>
            <a:grpSpLocks/>
          </p:cNvGrpSpPr>
          <p:nvPr/>
        </p:nvGrpSpPr>
        <p:grpSpPr>
          <a:xfrm rot="-5400000">
            <a:off x="10136686" y="5921410"/>
            <a:ext cx="551923" cy="310858"/>
            <a:chOff x="10136686" y="5921410"/>
            <a:chExt cx="551923" cy="310858"/>
          </a:xfrm>
        </p:grpSpPr>
        <p:sp>
          <p:nvSpPr>
            <p:cNvPr id="113" name="曲线"/>
            <p:cNvSpPr>
              <a:spLocks/>
            </p:cNvSpPr>
            <p:nvPr/>
          </p:nvSpPr>
          <p:spPr>
            <a:xfrm>
              <a:off x="10136686" y="5921410"/>
              <a:ext cx="551923" cy="31085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14" name="Прямоугольники"/>
            <p:cNvSpPr>
              <a:spLocks/>
            </p:cNvSpPr>
            <p:nvPr/>
          </p:nvSpPr>
          <p:spPr>
            <a:xfrm>
              <a:off x="10222924" y="5937146"/>
              <a:ext cx="379447" cy="150794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sp>
        <p:nvSpPr>
          <p:cNvPr id="116" name="曲线"/>
          <p:cNvSpPr>
            <a:spLocks/>
          </p:cNvSpPr>
          <p:nvPr/>
        </p:nvSpPr>
        <p:spPr>
          <a:xfrm>
            <a:off x="189118" y="5985453"/>
            <a:ext cx="2888700" cy="288375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 l="-17224" r="-20569" b="-3522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17" name="Прямоугольники"/>
          <p:cNvSpPr>
            <a:spLocks/>
          </p:cNvSpPr>
          <p:nvPr/>
        </p:nvSpPr>
        <p:spPr>
          <a:xfrm>
            <a:off x="2366486" y="1572849"/>
            <a:ext cx="4720114" cy="6577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ПОЛИТ.ЧЕМПИОН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18" name="Прямоугольники"/>
          <p:cNvSpPr>
            <a:spLocks/>
          </p:cNvSpPr>
          <p:nvPr/>
        </p:nvSpPr>
        <p:spPr>
          <a:xfrm>
            <a:off x="580335" y="2977631"/>
            <a:ext cx="8073312" cy="1588008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1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32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студенческий проект, направленный на расширение кругозора в политической, исторической и других сферах посредством участия в мероприятиях с настольными играми и тематическими шоу</a:t>
            </a:r>
            <a:endParaRPr lang="zh-CN" altLang="en-US" sz="2232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19" name="Прямоугольники"/>
          <p:cNvSpPr>
            <a:spLocks/>
          </p:cNvSpPr>
          <p:nvPr/>
        </p:nvSpPr>
        <p:spPr>
          <a:xfrm>
            <a:off x="9232341" y="6925601"/>
            <a:ext cx="8756489" cy="1585468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1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29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сообщество активной молодежи, объединяющее городские спортивные проекты и студенческие спортивные клубы вузов, поддерживающее здоровый образ жизни и развивающее спортивную студенческую культуру Москвы</a:t>
            </a:r>
            <a:endParaRPr lang="zh-CN" altLang="en-US" sz="2229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20" name="Прямоугольники"/>
          <p:cNvSpPr>
            <a:spLocks/>
          </p:cNvSpPr>
          <p:nvPr/>
        </p:nvSpPr>
        <p:spPr>
          <a:xfrm>
            <a:off x="10927060" y="5722879"/>
            <a:ext cx="6065540" cy="65773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МОСКВА В ДВИЖЕНИИ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grpSp>
        <p:nvGrpSpPr>
          <p:cNvPr id="126" name="Объединение"/>
          <p:cNvGrpSpPr>
            <a:grpSpLocks/>
          </p:cNvGrpSpPr>
          <p:nvPr/>
        </p:nvGrpSpPr>
        <p:grpSpPr>
          <a:xfrm>
            <a:off x="-2072731" y="-209249"/>
            <a:ext cx="17602064" cy="1237949"/>
            <a:chOff x="-2072731" y="-209249"/>
            <a:chExt cx="17602064" cy="1237949"/>
          </a:xfrm>
        </p:grpSpPr>
        <p:sp>
          <p:nvSpPr>
            <p:cNvPr id="121" name="Прямоугольники"/>
            <p:cNvSpPr>
              <a:spLocks/>
            </p:cNvSpPr>
            <p:nvPr/>
          </p:nvSpPr>
          <p:spPr>
            <a:xfrm>
              <a:off x="-1380523" y="259397"/>
              <a:ext cx="16909856" cy="49771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39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799" b="1" i="0" u="none" strike="noStrike" kern="1200" cap="none" spc="0" baseline="0">
                  <a:solidFill>
                    <a:srgbClr val="000000"/>
                  </a:solidFill>
                  <a:latin typeface="Merriweather Bold" charset="0"/>
                  <a:ea typeface="Merriweather Bold" charset="0"/>
                  <a:cs typeface="Merriweather Bold" charset="0"/>
                  <a:sym typeface="Merriweather Bold" charset="0"/>
                </a:rPr>
                <a:t>ИМЕННАЯ СТИПЕНДИЯ ПРАВИТЕЛЬСТВА МОСКВЫ: ПРОЕКТЫ</a:t>
              </a:r>
              <a:endParaRPr lang="zh-CN" altLang="en-US" sz="2799" b="1" i="0" u="none" strike="noStrike" kern="1200" cap="none" spc="0" baseline="0">
                <a:solidFill>
                  <a:srgbClr val="000000"/>
                </a:solidFill>
                <a:latin typeface="Merriweather Bold" charset="0"/>
                <a:ea typeface="Merriweather Bold" charset="0"/>
                <a:cs typeface="Merriweather Bold" charset="0"/>
                <a:sym typeface="Merriweather Bold" charset="0"/>
              </a:endParaRPr>
            </a:p>
          </p:txBody>
        </p:sp>
        <p:grpSp>
          <p:nvGrpSpPr>
            <p:cNvPr id="124" name="Объединение"/>
            <p:cNvGrpSpPr>
              <a:grpSpLocks/>
            </p:cNvGrpSpPr>
            <p:nvPr/>
          </p:nvGrpSpPr>
          <p:grpSpPr>
            <a:xfrm>
              <a:off x="-2072731" y="-209249"/>
              <a:ext cx="5765005" cy="1237949"/>
              <a:chOff x="-2072731" y="-209249"/>
              <a:chExt cx="5765005" cy="1237949"/>
            </a:xfrm>
          </p:grpSpPr>
          <p:sp>
            <p:nvSpPr>
              <p:cNvPr id="122" name="曲线"/>
              <p:cNvSpPr>
                <a:spLocks/>
              </p:cNvSpPr>
              <p:nvPr/>
            </p:nvSpPr>
            <p:spPr>
              <a:xfrm>
                <a:off x="-2072731" y="0"/>
                <a:ext cx="5765005" cy="1028699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4181" y="0"/>
                    </a:moveTo>
                    <a:lnTo>
                      <a:pt x="17418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A20E20">
                  <a:alpha val="16000"/>
                </a:srgbClr>
              </a:solidFill>
              <a:ln cap="flat" cmpd="sng">
                <a:noFill/>
                <a:prstDash val="solid"/>
                <a:miter/>
              </a:ln>
            </p:spPr>
          </p:sp>
          <p:sp>
            <p:nvSpPr>
              <p:cNvPr id="123" name="Прямоугольники"/>
              <p:cNvSpPr>
                <a:spLocks/>
              </p:cNvSpPr>
              <p:nvPr/>
            </p:nvSpPr>
            <p:spPr>
              <a:xfrm>
                <a:off x="-1375233" y="-209249"/>
                <a:ext cx="4370010" cy="123794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sp>
        </p:grpSp>
        <p:sp>
          <p:nvSpPr>
            <p:cNvPr id="125" name="曲线"/>
            <p:cNvSpPr>
              <a:spLocks/>
            </p:cNvSpPr>
            <p:nvPr/>
          </p:nvSpPr>
          <p:spPr>
            <a:xfrm>
              <a:off x="189118" y="94559"/>
              <a:ext cx="839580" cy="83958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/>
            </a:blipFill>
            <a:ln cap="flat" cmpd="sng">
              <a:noFill/>
              <a:prstDash val="solid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6997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Объединение"/>
          <p:cNvGrpSpPr>
            <a:grpSpLocks/>
          </p:cNvGrpSpPr>
          <p:nvPr/>
        </p:nvGrpSpPr>
        <p:grpSpPr>
          <a:xfrm rot="-5400000">
            <a:off x="1775811" y="1793720"/>
            <a:ext cx="551923" cy="324624"/>
            <a:chOff x="1775811" y="1793720"/>
            <a:chExt cx="551923" cy="324624"/>
          </a:xfrm>
        </p:grpSpPr>
        <p:sp>
          <p:nvSpPr>
            <p:cNvPr id="127" name="曲线"/>
            <p:cNvSpPr>
              <a:spLocks/>
            </p:cNvSpPr>
            <p:nvPr/>
          </p:nvSpPr>
          <p:spPr>
            <a:xfrm>
              <a:off x="1775811" y="1793720"/>
              <a:ext cx="551923" cy="32462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28" name="Прямоугольники"/>
            <p:cNvSpPr>
              <a:spLocks/>
            </p:cNvSpPr>
            <p:nvPr/>
          </p:nvSpPr>
          <p:spPr>
            <a:xfrm>
              <a:off x="1862050" y="1810440"/>
              <a:ext cx="379447" cy="157186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32" name="Объединение"/>
          <p:cNvGrpSpPr>
            <a:grpSpLocks/>
          </p:cNvGrpSpPr>
          <p:nvPr/>
        </p:nvGrpSpPr>
        <p:grpSpPr>
          <a:xfrm>
            <a:off x="13814230" y="9049051"/>
            <a:ext cx="5765007" cy="1237949"/>
            <a:chOff x="13814230" y="9049051"/>
            <a:chExt cx="5765007" cy="1237949"/>
          </a:xfrm>
        </p:grpSpPr>
        <p:sp>
          <p:nvSpPr>
            <p:cNvPr id="130" name="曲线"/>
            <p:cNvSpPr>
              <a:spLocks/>
            </p:cNvSpPr>
            <p:nvPr/>
          </p:nvSpPr>
          <p:spPr>
            <a:xfrm>
              <a:off x="13814230" y="9258300"/>
              <a:ext cx="5765007" cy="102870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4181" y="0"/>
                  </a:moveTo>
                  <a:lnTo>
                    <a:pt x="17418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31" name="Прямоугольники"/>
            <p:cNvSpPr>
              <a:spLocks/>
            </p:cNvSpPr>
            <p:nvPr/>
          </p:nvSpPr>
          <p:spPr>
            <a:xfrm>
              <a:off x="14511727" y="9049051"/>
              <a:ext cx="4370013" cy="1237949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35" name="Объединение"/>
          <p:cNvGrpSpPr>
            <a:grpSpLocks/>
          </p:cNvGrpSpPr>
          <p:nvPr/>
        </p:nvGrpSpPr>
        <p:grpSpPr>
          <a:xfrm rot="-5400000">
            <a:off x="10136686" y="5921410"/>
            <a:ext cx="551923" cy="310858"/>
            <a:chOff x="10136686" y="5921410"/>
            <a:chExt cx="551923" cy="310858"/>
          </a:xfrm>
        </p:grpSpPr>
        <p:sp>
          <p:nvSpPr>
            <p:cNvPr id="133" name="曲线"/>
            <p:cNvSpPr>
              <a:spLocks/>
            </p:cNvSpPr>
            <p:nvPr/>
          </p:nvSpPr>
          <p:spPr>
            <a:xfrm>
              <a:off x="10136686" y="5921410"/>
              <a:ext cx="551923" cy="310858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A20E20"/>
            </a:solidFill>
            <a:ln cap="flat" cmpd="sng">
              <a:noFill/>
              <a:prstDash val="solid"/>
              <a:miter/>
            </a:ln>
          </p:spPr>
        </p:sp>
        <p:sp>
          <p:nvSpPr>
            <p:cNvPr id="134" name="Прямоугольники"/>
            <p:cNvSpPr>
              <a:spLocks/>
            </p:cNvSpPr>
            <p:nvPr/>
          </p:nvSpPr>
          <p:spPr>
            <a:xfrm>
              <a:off x="10222924" y="5937146"/>
              <a:ext cx="379447" cy="150794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sp>
      </p:grpSp>
      <p:grpSp>
        <p:nvGrpSpPr>
          <p:cNvPr id="141" name="Объединение"/>
          <p:cNvGrpSpPr>
            <a:grpSpLocks/>
          </p:cNvGrpSpPr>
          <p:nvPr/>
        </p:nvGrpSpPr>
        <p:grpSpPr>
          <a:xfrm>
            <a:off x="-2072731" y="-209249"/>
            <a:ext cx="17602064" cy="1237949"/>
            <a:chOff x="-2072731" y="-209249"/>
            <a:chExt cx="17602064" cy="1237949"/>
          </a:xfrm>
        </p:grpSpPr>
        <p:sp>
          <p:nvSpPr>
            <p:cNvPr id="136" name="Прямоугольники"/>
            <p:cNvSpPr>
              <a:spLocks/>
            </p:cNvSpPr>
            <p:nvPr/>
          </p:nvSpPr>
          <p:spPr>
            <a:xfrm>
              <a:off x="-1380523" y="259397"/>
              <a:ext cx="16909856" cy="497713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0" tIns="0" rIns="0" bIns="0" anchor="t" anchorCtr="0">
              <a:prstTxWarp prst="textNoShape">
                <a:avLst/>
              </a:prstTxWarp>
              <a:spAutoFit/>
            </a:bodyPr>
            <a:lstStyle/>
            <a:p>
              <a:pPr marL="0" indent="0" algn="ctr">
                <a:lnSpc>
                  <a:spcPts val="39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799" b="1" i="0" u="none" strike="noStrike" kern="1200" cap="none" spc="0" baseline="0">
                  <a:solidFill>
                    <a:srgbClr val="000000"/>
                  </a:solidFill>
                  <a:latin typeface="Merriweather Bold" charset="0"/>
                  <a:ea typeface="Merriweather Bold" charset="0"/>
                  <a:cs typeface="Merriweather Bold" charset="0"/>
                  <a:sym typeface="Merriweather Bold" charset="0"/>
                </a:rPr>
                <a:t>ИМЕННАЯ СТИПЕНДИЯ ПРАВИТЕЛЬСТВА МОСКВЫ: ПРОЕКТЫ</a:t>
              </a:r>
              <a:endParaRPr lang="zh-CN" altLang="en-US" sz="2799" b="1" i="0" u="none" strike="noStrike" kern="1200" cap="none" spc="0" baseline="0">
                <a:solidFill>
                  <a:srgbClr val="000000"/>
                </a:solidFill>
                <a:latin typeface="Merriweather Bold" charset="0"/>
                <a:ea typeface="Merriweather Bold" charset="0"/>
                <a:cs typeface="Merriweather Bold" charset="0"/>
                <a:sym typeface="Merriweather Bold" charset="0"/>
              </a:endParaRPr>
            </a:p>
          </p:txBody>
        </p:sp>
        <p:grpSp>
          <p:nvGrpSpPr>
            <p:cNvPr id="139" name="Объединение"/>
            <p:cNvGrpSpPr>
              <a:grpSpLocks/>
            </p:cNvGrpSpPr>
            <p:nvPr/>
          </p:nvGrpSpPr>
          <p:grpSpPr>
            <a:xfrm>
              <a:off x="-2072731" y="-209249"/>
              <a:ext cx="5765005" cy="1237949"/>
              <a:chOff x="-2072731" y="-209249"/>
              <a:chExt cx="5765005" cy="1237949"/>
            </a:xfrm>
          </p:grpSpPr>
          <p:sp>
            <p:nvSpPr>
              <p:cNvPr id="137" name="曲线"/>
              <p:cNvSpPr>
                <a:spLocks/>
              </p:cNvSpPr>
              <p:nvPr/>
            </p:nvSpPr>
            <p:spPr>
              <a:xfrm>
                <a:off x="-2072731" y="0"/>
                <a:ext cx="5765005" cy="1028699"/>
              </a:xfrm>
              <a:custGeom>
                <a:avLst/>
                <a:gdLst>
                  <a:gd name="T1" fmla="*/ 0 w 21600"/>
                  <a:gd name="T2" fmla="*/ 0 h 21600"/>
                  <a:gd name="T3" fmla="*/ 21600 w 21600"/>
                  <a:gd name="T4" fmla="*/ 21600 h 21600"/>
                </a:gdLst>
                <a:ahLst/>
                <a:cxnLst/>
                <a:rect l="T1" t="T2" r="T3" b="T4"/>
                <a:pathLst>
                  <a:path w="21600" h="21600">
                    <a:moveTo>
                      <a:pt x="4181" y="0"/>
                    </a:moveTo>
                    <a:lnTo>
                      <a:pt x="17418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4181" y="0"/>
                    </a:lnTo>
                    <a:close/>
                  </a:path>
                </a:pathLst>
              </a:custGeom>
              <a:solidFill>
                <a:srgbClr val="A20E20">
                  <a:alpha val="16000"/>
                </a:srgbClr>
              </a:solidFill>
              <a:ln cap="flat" cmpd="sng">
                <a:noFill/>
                <a:prstDash val="solid"/>
                <a:miter/>
              </a:ln>
            </p:spPr>
          </p:sp>
          <p:sp>
            <p:nvSpPr>
              <p:cNvPr id="138" name="Прямоугольники"/>
              <p:cNvSpPr>
                <a:spLocks/>
              </p:cNvSpPr>
              <p:nvPr/>
            </p:nvSpPr>
            <p:spPr>
              <a:xfrm>
                <a:off x="-1375233" y="-209249"/>
                <a:ext cx="4370010" cy="1237949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</p:sp>
        </p:grpSp>
        <p:sp>
          <p:nvSpPr>
            <p:cNvPr id="140" name="曲线"/>
            <p:cNvSpPr>
              <a:spLocks/>
            </p:cNvSpPr>
            <p:nvPr/>
          </p:nvSpPr>
          <p:spPr>
            <a:xfrm>
              <a:off x="189118" y="94559"/>
              <a:ext cx="839580" cy="83958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/>
              <a:stretch/>
            </a:blipFill>
            <a:ln cap="flat" cmpd="sng">
              <a:noFill/>
              <a:prstDash val="solid"/>
              <a:miter/>
            </a:ln>
          </p:spPr>
        </p:sp>
      </p:grpSp>
      <p:sp>
        <p:nvSpPr>
          <p:cNvPr id="142" name="曲线"/>
          <p:cNvSpPr>
            <a:spLocks/>
          </p:cNvSpPr>
          <p:nvPr/>
        </p:nvSpPr>
        <p:spPr>
          <a:xfrm>
            <a:off x="12274873" y="1725363"/>
            <a:ext cx="2599785" cy="2802861"/>
          </a:xfrm>
          <a:prstGeom prst="roundRect">
            <a:avLst/>
          </a:prstGeom>
          <a:blipFill rotWithShape="1">
            <a:blip r:embed="rId4"/>
            <a:stretch>
              <a:fillRect l="-3905" r="-3905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3" name="曲线"/>
          <p:cNvSpPr>
            <a:spLocks/>
          </p:cNvSpPr>
          <p:nvPr/>
        </p:nvSpPr>
        <p:spPr>
          <a:xfrm>
            <a:off x="9232341" y="1725363"/>
            <a:ext cx="2815454" cy="281545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r="-50659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4" name="曲线"/>
          <p:cNvSpPr>
            <a:spLocks/>
          </p:cNvSpPr>
          <p:nvPr/>
        </p:nvSpPr>
        <p:spPr>
          <a:xfrm>
            <a:off x="15103258" y="1737956"/>
            <a:ext cx="2802861" cy="28028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 l="-34490" r="-47741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5" name="曲线"/>
          <p:cNvSpPr>
            <a:spLocks/>
          </p:cNvSpPr>
          <p:nvPr/>
        </p:nvSpPr>
        <p:spPr>
          <a:xfrm>
            <a:off x="214246" y="6071178"/>
            <a:ext cx="2900246" cy="290024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 l="-19299" r="-30793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6" name="曲线"/>
          <p:cNvSpPr>
            <a:spLocks/>
          </p:cNvSpPr>
          <p:nvPr/>
        </p:nvSpPr>
        <p:spPr>
          <a:xfrm>
            <a:off x="6228635" y="6071178"/>
            <a:ext cx="2894585" cy="289458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 l="-20114" r="-29979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7" name="曲线"/>
          <p:cNvSpPr>
            <a:spLocks/>
          </p:cNvSpPr>
          <p:nvPr/>
        </p:nvSpPr>
        <p:spPr>
          <a:xfrm>
            <a:off x="3219267" y="6071178"/>
            <a:ext cx="2900246" cy="290024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 l="-17993" r="-32099"/>
            </a:stretch>
          </a:blipFill>
          <a:ln cap="flat" cmpd="sng">
            <a:noFill/>
            <a:prstDash val="solid"/>
            <a:miter/>
          </a:ln>
        </p:spPr>
      </p:sp>
      <p:sp>
        <p:nvSpPr>
          <p:cNvPr id="148" name="Прямоугольники"/>
          <p:cNvSpPr>
            <a:spLocks/>
          </p:cNvSpPr>
          <p:nvPr/>
        </p:nvSpPr>
        <p:spPr>
          <a:xfrm>
            <a:off x="3824778" y="1572849"/>
            <a:ext cx="1737821" cy="6577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ВЗЛЕТ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49" name="Прямоугольники"/>
          <p:cNvSpPr>
            <a:spLocks/>
          </p:cNvSpPr>
          <p:nvPr/>
        </p:nvSpPr>
        <p:spPr>
          <a:xfrm>
            <a:off x="457687" y="2945790"/>
            <a:ext cx="8423407" cy="1191006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1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32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площадка для профессиональной самореализации, а также встреч с крупнейшими компаниями-брендами, работодателями, стартапами и акселераторами</a:t>
            </a:r>
            <a:endParaRPr lang="zh-CN" altLang="en-US" sz="2232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50" name="Прямоугольники"/>
          <p:cNvSpPr>
            <a:spLocks/>
          </p:cNvSpPr>
          <p:nvPr/>
        </p:nvSpPr>
        <p:spPr>
          <a:xfrm>
            <a:off x="9386150" y="7087976"/>
            <a:ext cx="8756489" cy="1189101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31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229" b="0" i="0" u="none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разговорное шоу в формате паблик-ток, в котором в интерактивной форме гость отвечает на личные вопросы, раскрывающие его с разных сторон</a:t>
            </a:r>
            <a:endParaRPr lang="zh-CN" altLang="en-US" sz="2229" b="0" i="0" u="none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  <p:sp>
        <p:nvSpPr>
          <p:cNvPr id="151" name="Прямоугольники"/>
          <p:cNvSpPr>
            <a:spLocks/>
          </p:cNvSpPr>
          <p:nvPr/>
        </p:nvSpPr>
        <p:spPr>
          <a:xfrm>
            <a:off x="12101017" y="5722879"/>
            <a:ext cx="3428315" cy="657732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ts val="51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99" b="0" i="0" u="sng" strike="noStrike" kern="1200" cap="none" spc="0" baseline="0">
                <a:solidFill>
                  <a:srgbClr val="000000"/>
                </a:solidFill>
                <a:latin typeface="Merriweather" charset="0"/>
                <a:ea typeface="Merriweather" charset="0"/>
                <a:cs typeface="Merriweather" charset="0"/>
                <a:sym typeface="Merriweather" charset="0"/>
              </a:rPr>
              <a:t>ПОЛИТ.ТЕМА</a:t>
            </a:r>
            <a:endParaRPr lang="zh-CN" altLang="en-US" sz="3699" b="0" i="0" u="sng" strike="noStrike" kern="1200" cap="none" spc="0" baseline="0">
              <a:solidFill>
                <a:srgbClr val="000000"/>
              </a:solidFill>
              <a:latin typeface="Merriweather" charset="0"/>
              <a:ea typeface="Merriweather" charset="0"/>
              <a:cs typeface="Merriweather" charset="0"/>
              <a:sym typeface="Merriweath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260</TotalTime>
  <Words>488</Words>
  <Application>Microsoft Office PowerPoint</Application>
  <PresentationFormat>Произвольный</PresentationFormat>
  <Paragraphs>110</Paragraphs>
  <Slides>13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宋体</vt:lpstr>
      <vt:lpstr>Arial</vt:lpstr>
      <vt:lpstr>Calibri</vt:lpstr>
      <vt:lpstr>Droid Sans</vt:lpstr>
      <vt:lpstr>Intro</vt:lpstr>
      <vt:lpstr>Lucida Sans</vt:lpstr>
      <vt:lpstr>Merriweather</vt:lpstr>
      <vt:lpstr>Merriweather Bold</vt:lpstr>
      <vt:lpstr>Merriweather Bold Italics</vt:lpstr>
      <vt:lpstr>Open Sans Extra Bold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ТС 2025</dc:title>
  <dc:creator>Елизавета Челюканова</dc:creator>
  <cp:lastModifiedBy>acer</cp:lastModifiedBy>
  <cp:revision>23</cp:revision>
  <dcterms:created xsi:type="dcterms:W3CDTF">2006-08-16T00:00:00Z</dcterms:created>
  <dcterms:modified xsi:type="dcterms:W3CDTF">2026-04-03T06:00:47Z</dcterms:modified>
</cp:coreProperties>
</file>